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le" charset="1" panose="020B0604020202020204"/>
      <p:regular r:id="rId10"/>
    </p:embeddedFont>
    <p:embeddedFont>
      <p:font typeface="Arialle Bold" charset="1" panose="020B0704020202020204"/>
      <p:regular r:id="rId11"/>
    </p:embeddedFont>
    <p:embeddedFont>
      <p:font typeface="Arialle Italics" charset="1" panose="020B0604020202090204"/>
      <p:regular r:id="rId12"/>
    </p:embeddedFont>
    <p:embeddedFont>
      <p:font typeface="Arialle Bold Italics" charset="1" panose="020B0704020202090204"/>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Times Neue Roman" charset="1" panose="00000500000000000000"/>
      <p:regular r:id="rId18"/>
    </p:embeddedFont>
    <p:embeddedFont>
      <p:font typeface="Times Neue Roman Bold" charset="1" panose="00000800000000000000"/>
      <p:regular r:id="rId19"/>
    </p:embeddedFont>
    <p:embeddedFont>
      <p:font typeface="Times Neue Roman Italics" charset="1" panose="00000500000000000000"/>
      <p:regular r:id="rId20"/>
    </p:embeddedFont>
    <p:embeddedFont>
      <p:font typeface="Times Neue Roman Bold Italics" charset="1" panose="00000800000000000000"/>
      <p:regular r:id="rId21"/>
    </p:embeddedFont>
    <p:embeddedFont>
      <p:font typeface="DejaVu Serif" charset="1" panose="02060603050605020204"/>
      <p:regular r:id="rId22"/>
    </p:embeddedFont>
    <p:embeddedFont>
      <p:font typeface="DejaVu Serif Bold" charset="1" panose="02060803050605020204"/>
      <p:regular r:id="rId23"/>
    </p:embeddedFont>
    <p:embeddedFont>
      <p:font typeface="DejaVu Serif Italics" charset="1" panose="020606030503050B0204"/>
      <p:regular r:id="rId24"/>
    </p:embeddedFont>
    <p:embeddedFont>
      <p:font typeface="DejaVu Serif Bold Italics" charset="1" panose="020608030503050B0204"/>
      <p:regular r:id="rId25"/>
    </p:embeddedFont>
    <p:embeddedFont>
      <p:font typeface="Noto Sans" charset="1" panose="020B0502040504020204"/>
      <p:regular r:id="rId26"/>
    </p:embeddedFont>
    <p:embeddedFont>
      <p:font typeface="Noto Sans Bold" charset="1" panose="020B0802040504020204"/>
      <p:regular r:id="rId27"/>
    </p:embeddedFont>
    <p:embeddedFont>
      <p:font typeface="Noto Sans Italics" charset="1" panose="020B0502040504090204"/>
      <p:regular r:id="rId28"/>
    </p:embeddedFont>
    <p:embeddedFont>
      <p:font typeface="Noto Sans Bold Italics" charset="1" panose="020B080204050409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028700" y="3334828"/>
            <a:ext cx="13954272" cy="3617343"/>
            <a:chOff x="0" y="0"/>
            <a:chExt cx="18605696" cy="4823125"/>
          </a:xfrm>
        </p:grpSpPr>
        <p:sp>
          <p:nvSpPr>
            <p:cNvPr name="TextBox 3" id="3"/>
            <p:cNvSpPr txBox="true"/>
            <p:nvPr/>
          </p:nvSpPr>
          <p:spPr>
            <a:xfrm rot="0">
              <a:off x="0" y="-77470"/>
              <a:ext cx="18605696" cy="717127"/>
            </a:xfrm>
            <a:prstGeom prst="rect">
              <a:avLst/>
            </a:prstGeom>
          </p:spPr>
          <p:txBody>
            <a:bodyPr anchor="t" rtlCol="false" tIns="0" lIns="0" bIns="0" rIns="0">
              <a:spAutoFit/>
            </a:bodyPr>
            <a:lstStyle/>
            <a:p>
              <a:pPr algn="l">
                <a:lnSpc>
                  <a:spcPts val="4480"/>
                </a:lnSpc>
              </a:pPr>
            </a:p>
          </p:txBody>
        </p:sp>
        <p:sp>
          <p:nvSpPr>
            <p:cNvPr name="TextBox 4" id="4"/>
            <p:cNvSpPr txBox="true"/>
            <p:nvPr/>
          </p:nvSpPr>
          <p:spPr>
            <a:xfrm rot="0">
              <a:off x="0" y="1364849"/>
              <a:ext cx="18605696" cy="2354707"/>
            </a:xfrm>
            <a:prstGeom prst="rect">
              <a:avLst/>
            </a:prstGeom>
          </p:spPr>
          <p:txBody>
            <a:bodyPr anchor="t" rtlCol="false" tIns="0" lIns="0" bIns="0" rIns="0">
              <a:spAutoFit/>
            </a:bodyPr>
            <a:lstStyle/>
            <a:p>
              <a:pPr>
                <a:lnSpc>
                  <a:spcPts val="6647"/>
                </a:lnSpc>
              </a:pPr>
              <a:r>
                <a:rPr lang="en-US" sz="6924" spc="276">
                  <a:solidFill>
                    <a:srgbClr val="FFFFFF"/>
                  </a:solidFill>
                  <a:latin typeface="Times Neue Roman"/>
                </a:rPr>
                <a:t>WEB ĐẤU GIÁ SÁCH</a:t>
              </a:r>
            </a:p>
            <a:p>
              <a:pPr algn="l">
                <a:lnSpc>
                  <a:spcPts val="6648"/>
                </a:lnSpc>
              </a:pPr>
              <a:r>
                <a:rPr lang="en-US" sz="6925" spc="277">
                  <a:solidFill>
                    <a:srgbClr val="FFFFFF"/>
                  </a:solidFill>
                  <a:latin typeface="Times Neue Roman"/>
                </a:rPr>
                <a:t>VPC -EC2 - </a:t>
              </a:r>
              <a:r>
                <a:rPr lang="en-US" sz="6925" spc="277">
                  <a:solidFill>
                    <a:srgbClr val="FFFFFF"/>
                  </a:solidFill>
                  <a:latin typeface="Times Neue Roman Bold"/>
                </a:rPr>
                <a:t>AMAZON AURORA</a:t>
              </a:r>
            </a:p>
          </p:txBody>
        </p:sp>
        <p:sp>
          <p:nvSpPr>
            <p:cNvPr name="TextBox 5" id="5"/>
            <p:cNvSpPr txBox="true"/>
            <p:nvPr/>
          </p:nvSpPr>
          <p:spPr>
            <a:xfrm rot="0">
              <a:off x="0" y="4181351"/>
              <a:ext cx="18605696" cy="641773"/>
            </a:xfrm>
            <a:prstGeom prst="rect">
              <a:avLst/>
            </a:prstGeom>
          </p:spPr>
          <p:txBody>
            <a:bodyPr anchor="t" rtlCol="false" tIns="0" lIns="0" bIns="0" rIns="0">
              <a:spAutoFit/>
            </a:bodyPr>
            <a:lstStyle/>
            <a:p>
              <a:pPr>
                <a:lnSpc>
                  <a:spcPts val="3919"/>
                </a:lnSpc>
              </a:pPr>
            </a:p>
          </p:txBody>
        </p:sp>
      </p:grpSp>
      <p:sp>
        <p:nvSpPr>
          <p:cNvPr name="AutoShape 6" id="6"/>
          <p:cNvSpPr/>
          <p:nvPr/>
        </p:nvSpPr>
        <p:spPr>
          <a:xfrm rot="0">
            <a:off x="528113" y="2809875"/>
            <a:ext cx="133350" cy="4667250"/>
          </a:xfrm>
          <a:prstGeom prst="rect">
            <a:avLst/>
          </a:prstGeom>
          <a:solidFill>
            <a:srgbClr val="AE8441"/>
          </a:solidFill>
        </p:spPr>
      </p:sp>
      <p:pic>
        <p:nvPicPr>
          <p:cNvPr name="Picture 7" id="7"/>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71188" y="117013"/>
            <a:ext cx="9233623" cy="9141287"/>
          </a:xfrm>
          <a:prstGeom prst="rect">
            <a:avLst/>
          </a:prstGeom>
        </p:spPr>
      </p:pic>
      <p:sp>
        <p:nvSpPr>
          <p:cNvPr name="TextBox 8" id="8"/>
          <p:cNvSpPr txBox="true"/>
          <p:nvPr/>
        </p:nvSpPr>
        <p:spPr>
          <a:xfrm rot="0">
            <a:off x="1573512" y="8162442"/>
            <a:ext cx="12864648" cy="504825"/>
          </a:xfrm>
          <a:prstGeom prst="rect">
            <a:avLst/>
          </a:prstGeom>
        </p:spPr>
        <p:txBody>
          <a:bodyPr anchor="t" rtlCol="false" tIns="0" lIns="0" bIns="0" rIns="0">
            <a:spAutoFit/>
          </a:bodyPr>
          <a:lstStyle/>
          <a:p>
            <a:pPr algn="ctr">
              <a:lnSpc>
                <a:spcPts val="4079"/>
              </a:lnSpc>
              <a:spcBef>
                <a:spcPct val="0"/>
              </a:spcBef>
            </a:pPr>
            <a:r>
              <a:rPr lang="en-US" sz="3399" spc="339" u="sng">
                <a:solidFill>
                  <a:srgbClr val="FFFFFF"/>
                </a:solidFill>
                <a:latin typeface="Times Neue Roman"/>
              </a:rPr>
              <a:t>HTTPS://GITHUB.COM/SIZEGONEWEB/FINAL-PROJECT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25" r="0" b="3125"/>
          <a:stretch>
            <a:fillRect/>
          </a:stretch>
        </p:blipFill>
        <p:spPr>
          <a:xfrm>
            <a:off x="0" y="0"/>
            <a:ext cx="18288000" cy="10287000"/>
          </a:xfrm>
          <a:prstGeom prst="rect">
            <a:avLst/>
          </a:prstGeom>
        </p:spPr>
      </p:pic>
      <p:grpSp>
        <p:nvGrpSpPr>
          <p:cNvPr name="Group 3" id="3"/>
          <p:cNvGrpSpPr/>
          <p:nvPr/>
        </p:nvGrpSpPr>
        <p:grpSpPr>
          <a:xfrm rot="0">
            <a:off x="453025" y="1028700"/>
            <a:ext cx="10405151" cy="1971359"/>
            <a:chOff x="0" y="0"/>
            <a:chExt cx="13873535" cy="2628478"/>
          </a:xfrm>
        </p:grpSpPr>
        <p:sp>
          <p:nvSpPr>
            <p:cNvPr name="AutoShape 4" id="4"/>
            <p:cNvSpPr/>
            <p:nvPr/>
          </p:nvSpPr>
          <p:spPr>
            <a:xfrm rot="0">
              <a:off x="0" y="0"/>
              <a:ext cx="13873535" cy="2628478"/>
            </a:xfrm>
            <a:prstGeom prst="rect">
              <a:avLst/>
            </a:prstGeom>
            <a:solidFill>
              <a:srgbClr val="AE8441"/>
            </a:solidFill>
          </p:spPr>
        </p:sp>
        <p:sp>
          <p:nvSpPr>
            <p:cNvPr name="TextBox 5" id="5"/>
            <p:cNvSpPr txBox="true"/>
            <p:nvPr/>
          </p:nvSpPr>
          <p:spPr>
            <a:xfrm rot="0">
              <a:off x="1027500" y="552239"/>
              <a:ext cx="11818535" cy="1524000"/>
            </a:xfrm>
            <a:prstGeom prst="rect">
              <a:avLst/>
            </a:prstGeom>
          </p:spPr>
          <p:txBody>
            <a:bodyPr anchor="t" rtlCol="false" tIns="0" lIns="0" bIns="0" rIns="0">
              <a:spAutoFit/>
            </a:bodyPr>
            <a:lstStyle/>
            <a:p>
              <a:pPr algn="l">
                <a:lnSpc>
                  <a:spcPts val="9000"/>
                </a:lnSpc>
              </a:pPr>
              <a:r>
                <a:rPr lang="en-US" sz="7500" spc="150">
                  <a:solidFill>
                    <a:srgbClr val="FFFFFF"/>
                  </a:solidFill>
                  <a:latin typeface="Times Neue Roman"/>
                </a:rPr>
                <a:t>Giới thiệu trang web</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1028700"/>
            <a:ext cx="16230600" cy="9569201"/>
          </a:xfrm>
          <a:prstGeom prst="rect">
            <a:avLst/>
          </a:prstGeom>
          <a:solidFill>
            <a:srgbClr val="113C61"/>
          </a:solidFill>
        </p:spPr>
      </p:sp>
      <p:sp>
        <p:nvSpPr>
          <p:cNvPr name="TextBox 3" id="3"/>
          <p:cNvSpPr txBox="true"/>
          <p:nvPr/>
        </p:nvSpPr>
        <p:spPr>
          <a:xfrm rot="0">
            <a:off x="2035142" y="1760162"/>
            <a:ext cx="14217715" cy="902843"/>
          </a:xfrm>
          <a:prstGeom prst="rect">
            <a:avLst/>
          </a:prstGeom>
        </p:spPr>
        <p:txBody>
          <a:bodyPr anchor="t" rtlCol="false" tIns="0" lIns="0" bIns="0" rIns="0">
            <a:spAutoFit/>
          </a:bodyPr>
          <a:lstStyle/>
          <a:p>
            <a:pPr algn="l">
              <a:lnSpc>
                <a:spcPts val="7336"/>
              </a:lnSpc>
            </a:pPr>
            <a:r>
              <a:rPr lang="en-US" sz="5600" spc="112">
                <a:solidFill>
                  <a:srgbClr val="FFFFFF"/>
                </a:solidFill>
                <a:latin typeface="Times Neue Roman"/>
              </a:rPr>
              <a:t>Các chức năng chính</a:t>
            </a:r>
          </a:p>
        </p:txBody>
      </p:sp>
      <p:grpSp>
        <p:nvGrpSpPr>
          <p:cNvPr name="Group 4" id="4"/>
          <p:cNvGrpSpPr/>
          <p:nvPr/>
        </p:nvGrpSpPr>
        <p:grpSpPr>
          <a:xfrm rot="0">
            <a:off x="2976154" y="3908199"/>
            <a:ext cx="5817200" cy="1615420"/>
            <a:chOff x="0" y="0"/>
            <a:chExt cx="7756266" cy="2153894"/>
          </a:xfrm>
        </p:grpSpPr>
        <p:sp>
          <p:nvSpPr>
            <p:cNvPr name="TextBox 5" id="5"/>
            <p:cNvSpPr txBox="true"/>
            <p:nvPr/>
          </p:nvSpPr>
          <p:spPr>
            <a:xfrm rot="0">
              <a:off x="0" y="921359"/>
              <a:ext cx="7756266" cy="12376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Đăng ký tài khoản. Để sủ dụng các chức năng của web</a:t>
              </a:r>
            </a:p>
          </p:txBody>
        </p:sp>
        <p:sp>
          <p:nvSpPr>
            <p:cNvPr name="TextBox 6" id="6"/>
            <p:cNvSpPr txBox="true"/>
            <p:nvPr/>
          </p:nvSpPr>
          <p:spPr>
            <a:xfrm rot="0">
              <a:off x="0" y="4445"/>
              <a:ext cx="7756266" cy="676275"/>
            </a:xfrm>
            <a:prstGeom prst="rect">
              <a:avLst/>
            </a:prstGeom>
          </p:spPr>
          <p:txBody>
            <a:bodyPr anchor="t" rtlCol="false" tIns="0" lIns="0" bIns="0" rIns="0">
              <a:spAutoFit/>
            </a:bodyPr>
            <a:lstStyle/>
            <a:p>
              <a:pPr algn="l">
                <a:lnSpc>
                  <a:spcPts val="4079"/>
                </a:lnSpc>
              </a:pPr>
              <a:r>
                <a:rPr lang="en-US" sz="3400" spc="340">
                  <a:solidFill>
                    <a:srgbClr val="AE8441"/>
                  </a:solidFill>
                  <a:latin typeface="Times Neue Roman"/>
                </a:rPr>
                <a:t>ĐĂNG KÝ - ĐĂNG NHẬP</a:t>
              </a:r>
            </a:p>
          </p:txBody>
        </p:sp>
      </p:grpSp>
      <p:grpSp>
        <p:nvGrpSpPr>
          <p:cNvPr name="Group 7" id="7"/>
          <p:cNvGrpSpPr/>
          <p:nvPr/>
        </p:nvGrpSpPr>
        <p:grpSpPr>
          <a:xfrm rot="0">
            <a:off x="2976154" y="7096400"/>
            <a:ext cx="5416730" cy="1615420"/>
            <a:chOff x="0" y="0"/>
            <a:chExt cx="7222307" cy="2153894"/>
          </a:xfrm>
        </p:grpSpPr>
        <p:sp>
          <p:nvSpPr>
            <p:cNvPr name="TextBox 8" id="8"/>
            <p:cNvSpPr txBox="true"/>
            <p:nvPr/>
          </p:nvSpPr>
          <p:spPr>
            <a:xfrm rot="0">
              <a:off x="0" y="918819"/>
              <a:ext cx="7222307" cy="12376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Đăng một quyển sách lên để đấu giá</a:t>
              </a:r>
            </a:p>
          </p:txBody>
        </p:sp>
        <p:sp>
          <p:nvSpPr>
            <p:cNvPr name="TextBox 9" id="9"/>
            <p:cNvSpPr txBox="true"/>
            <p:nvPr/>
          </p:nvSpPr>
          <p:spPr>
            <a:xfrm rot="0">
              <a:off x="0" y="4445"/>
              <a:ext cx="7222307"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ĐĂNG SÁCH</a:t>
              </a:r>
            </a:p>
          </p:txBody>
        </p:sp>
      </p:grpSp>
      <p:grpSp>
        <p:nvGrpSpPr>
          <p:cNvPr name="Group 10" id="10"/>
          <p:cNvGrpSpPr/>
          <p:nvPr/>
        </p:nvGrpSpPr>
        <p:grpSpPr>
          <a:xfrm rot="0">
            <a:off x="10498582" y="3665312"/>
            <a:ext cx="5491405" cy="2078475"/>
            <a:chOff x="0" y="0"/>
            <a:chExt cx="7321873" cy="2771300"/>
          </a:xfrm>
        </p:grpSpPr>
        <p:sp>
          <p:nvSpPr>
            <p:cNvPr name="TextBox 11" id="11"/>
            <p:cNvSpPr txBox="true"/>
            <p:nvPr/>
          </p:nvSpPr>
          <p:spPr>
            <a:xfrm rot="0">
              <a:off x="0" y="888525"/>
              <a:ext cx="7321873" cy="18853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Sau khi đấu giá thành công. Thì sẽ thanh toán sách giữa người mua và người bán</a:t>
              </a:r>
            </a:p>
          </p:txBody>
        </p:sp>
        <p:sp>
          <p:nvSpPr>
            <p:cNvPr name="TextBox 12" id="12"/>
            <p:cNvSpPr txBox="true"/>
            <p:nvPr/>
          </p:nvSpPr>
          <p:spPr>
            <a:xfrm rot="0">
              <a:off x="0" y="4445"/>
              <a:ext cx="7321873"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THANH TOÁN</a:t>
              </a:r>
            </a:p>
          </p:txBody>
        </p:sp>
      </p:grpSp>
      <p:grpSp>
        <p:nvGrpSpPr>
          <p:cNvPr name="Group 13" id="13"/>
          <p:cNvGrpSpPr/>
          <p:nvPr/>
        </p:nvGrpSpPr>
        <p:grpSpPr>
          <a:xfrm rot="0">
            <a:off x="10498582" y="6839225"/>
            <a:ext cx="5491405" cy="2129770"/>
            <a:chOff x="0" y="0"/>
            <a:chExt cx="7321873" cy="2839694"/>
          </a:xfrm>
        </p:grpSpPr>
        <p:sp>
          <p:nvSpPr>
            <p:cNvPr name="TextBox 14" id="14"/>
            <p:cNvSpPr txBox="true"/>
            <p:nvPr/>
          </p:nvSpPr>
          <p:spPr>
            <a:xfrm rot="0">
              <a:off x="0" y="1604619"/>
              <a:ext cx="7321873" cy="12376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Cho thêm sửa địa chỉ của khách hàng</a:t>
              </a:r>
            </a:p>
          </p:txBody>
        </p:sp>
        <p:sp>
          <p:nvSpPr>
            <p:cNvPr name="TextBox 15" id="15"/>
            <p:cNvSpPr txBox="true"/>
            <p:nvPr/>
          </p:nvSpPr>
          <p:spPr>
            <a:xfrm rot="0">
              <a:off x="0" y="4445"/>
              <a:ext cx="7321873" cy="13620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QUẢN LÝ THÔNG TIN CÁ NHÂN</a:t>
              </a:r>
            </a:p>
          </p:txBody>
        </p:sp>
      </p:grpSp>
      <p:sp>
        <p:nvSpPr>
          <p:cNvPr name="AutoShape 16" id="16"/>
          <p:cNvSpPr/>
          <p:nvPr/>
        </p:nvSpPr>
        <p:spPr>
          <a:xfrm rot="0">
            <a:off x="2298013" y="3442493"/>
            <a:ext cx="152400" cy="2463033"/>
          </a:xfrm>
          <a:prstGeom prst="rect">
            <a:avLst/>
          </a:prstGeom>
          <a:solidFill>
            <a:srgbClr val="AE8441"/>
          </a:solidFill>
        </p:spPr>
      </p:sp>
      <p:sp>
        <p:nvSpPr>
          <p:cNvPr name="AutoShape 17" id="17"/>
          <p:cNvSpPr/>
          <p:nvPr/>
        </p:nvSpPr>
        <p:spPr>
          <a:xfrm rot="0">
            <a:off x="9820441" y="3442493"/>
            <a:ext cx="152400" cy="2463033"/>
          </a:xfrm>
          <a:prstGeom prst="rect">
            <a:avLst/>
          </a:prstGeom>
          <a:solidFill>
            <a:srgbClr val="AE8441"/>
          </a:solidFill>
        </p:spPr>
      </p:sp>
      <p:sp>
        <p:nvSpPr>
          <p:cNvPr name="AutoShape 18" id="18"/>
          <p:cNvSpPr/>
          <p:nvPr/>
        </p:nvSpPr>
        <p:spPr>
          <a:xfrm rot="0">
            <a:off x="9820441" y="6672594"/>
            <a:ext cx="152400" cy="2463033"/>
          </a:xfrm>
          <a:prstGeom prst="rect">
            <a:avLst/>
          </a:prstGeom>
          <a:solidFill>
            <a:srgbClr val="AE8441"/>
          </a:solidFill>
        </p:spPr>
      </p:sp>
      <p:sp>
        <p:nvSpPr>
          <p:cNvPr name="AutoShape 19" id="19"/>
          <p:cNvSpPr/>
          <p:nvPr/>
        </p:nvSpPr>
        <p:spPr>
          <a:xfrm rot="0">
            <a:off x="2298013" y="6672594"/>
            <a:ext cx="152400" cy="2463033"/>
          </a:xfrm>
          <a:prstGeom prst="rect">
            <a:avLst/>
          </a:prstGeom>
          <a:solidFill>
            <a:srgbClr val="AE8441"/>
          </a:solid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1028700"/>
            <a:ext cx="16230600" cy="9569201"/>
          </a:xfrm>
          <a:prstGeom prst="rect">
            <a:avLst/>
          </a:prstGeom>
          <a:solidFill>
            <a:srgbClr val="113C61"/>
          </a:solidFill>
        </p:spPr>
      </p:sp>
      <p:sp>
        <p:nvSpPr>
          <p:cNvPr name="TextBox 3" id="3"/>
          <p:cNvSpPr txBox="true"/>
          <p:nvPr/>
        </p:nvSpPr>
        <p:spPr>
          <a:xfrm rot="0">
            <a:off x="2035142" y="1760162"/>
            <a:ext cx="14217715" cy="902843"/>
          </a:xfrm>
          <a:prstGeom prst="rect">
            <a:avLst/>
          </a:prstGeom>
        </p:spPr>
        <p:txBody>
          <a:bodyPr anchor="t" rtlCol="false" tIns="0" lIns="0" bIns="0" rIns="0">
            <a:spAutoFit/>
          </a:bodyPr>
          <a:lstStyle/>
          <a:p>
            <a:pPr algn="l">
              <a:lnSpc>
                <a:spcPts val="7336"/>
              </a:lnSpc>
            </a:pPr>
            <a:r>
              <a:rPr lang="en-US" sz="5600" spc="112">
                <a:solidFill>
                  <a:srgbClr val="FFFFFF"/>
                </a:solidFill>
                <a:latin typeface="Times Neue Roman"/>
              </a:rPr>
              <a:t>Các chức năng chính</a:t>
            </a:r>
          </a:p>
        </p:txBody>
      </p:sp>
      <p:grpSp>
        <p:nvGrpSpPr>
          <p:cNvPr name="Group 4" id="4"/>
          <p:cNvGrpSpPr/>
          <p:nvPr/>
        </p:nvGrpSpPr>
        <p:grpSpPr>
          <a:xfrm rot="0">
            <a:off x="2976154" y="3908199"/>
            <a:ext cx="5817200" cy="1129645"/>
            <a:chOff x="0" y="0"/>
            <a:chExt cx="7756266" cy="1506194"/>
          </a:xfrm>
        </p:grpSpPr>
        <p:sp>
          <p:nvSpPr>
            <p:cNvPr name="TextBox 5" id="5"/>
            <p:cNvSpPr txBox="true"/>
            <p:nvPr/>
          </p:nvSpPr>
          <p:spPr>
            <a:xfrm rot="0">
              <a:off x="0" y="921359"/>
              <a:ext cx="7756266"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Tìm kiếm theo tên sản phầm</a:t>
              </a:r>
            </a:p>
          </p:txBody>
        </p:sp>
        <p:sp>
          <p:nvSpPr>
            <p:cNvPr name="TextBox 6" id="6"/>
            <p:cNvSpPr txBox="true"/>
            <p:nvPr/>
          </p:nvSpPr>
          <p:spPr>
            <a:xfrm rot="0">
              <a:off x="0" y="4445"/>
              <a:ext cx="7756266"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TÌM KIẾM SẢN PHẨM</a:t>
              </a:r>
            </a:p>
          </p:txBody>
        </p:sp>
      </p:grpSp>
      <p:grpSp>
        <p:nvGrpSpPr>
          <p:cNvPr name="Group 7" id="7"/>
          <p:cNvGrpSpPr/>
          <p:nvPr/>
        </p:nvGrpSpPr>
        <p:grpSpPr>
          <a:xfrm rot="0">
            <a:off x="2976154" y="7339288"/>
            <a:ext cx="6844287" cy="1129645"/>
            <a:chOff x="0" y="0"/>
            <a:chExt cx="9125716" cy="1506194"/>
          </a:xfrm>
        </p:grpSpPr>
        <p:sp>
          <p:nvSpPr>
            <p:cNvPr name="TextBox 8" id="8"/>
            <p:cNvSpPr txBox="true"/>
            <p:nvPr/>
          </p:nvSpPr>
          <p:spPr>
            <a:xfrm rot="0">
              <a:off x="0" y="918819"/>
              <a:ext cx="9125716"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Xem hoạt động mua bán của bản thân</a:t>
              </a:r>
            </a:p>
          </p:txBody>
        </p:sp>
        <p:sp>
          <p:nvSpPr>
            <p:cNvPr name="TextBox 9" id="9"/>
            <p:cNvSpPr txBox="true"/>
            <p:nvPr/>
          </p:nvSpPr>
          <p:spPr>
            <a:xfrm rot="0">
              <a:off x="0" y="4445"/>
              <a:ext cx="9125716"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XEM THÔNG TIN MUA BÁN</a:t>
              </a:r>
            </a:p>
          </p:txBody>
        </p:sp>
      </p:grpSp>
      <p:grpSp>
        <p:nvGrpSpPr>
          <p:cNvPr name="Group 10" id="10"/>
          <p:cNvGrpSpPr/>
          <p:nvPr/>
        </p:nvGrpSpPr>
        <p:grpSpPr>
          <a:xfrm rot="0">
            <a:off x="10498582" y="3940477"/>
            <a:ext cx="5491405" cy="1621275"/>
            <a:chOff x="0" y="0"/>
            <a:chExt cx="7321873" cy="2161700"/>
          </a:xfrm>
        </p:grpSpPr>
        <p:sp>
          <p:nvSpPr>
            <p:cNvPr name="TextBox 11" id="11"/>
            <p:cNvSpPr txBox="true"/>
            <p:nvPr/>
          </p:nvSpPr>
          <p:spPr>
            <a:xfrm rot="0">
              <a:off x="0" y="1574325"/>
              <a:ext cx="7321873"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Sử dụng paypal sandbox</a:t>
              </a:r>
            </a:p>
          </p:txBody>
        </p:sp>
        <p:sp>
          <p:nvSpPr>
            <p:cNvPr name="TextBox 12" id="12"/>
            <p:cNvSpPr txBox="true"/>
            <p:nvPr/>
          </p:nvSpPr>
          <p:spPr>
            <a:xfrm rot="0">
              <a:off x="0" y="4445"/>
              <a:ext cx="7321873" cy="13620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NẠP RÚT TIỀN QUA PAYPAL</a:t>
              </a:r>
            </a:p>
          </p:txBody>
        </p:sp>
      </p:grpSp>
      <p:grpSp>
        <p:nvGrpSpPr>
          <p:cNvPr name="Group 13" id="13"/>
          <p:cNvGrpSpPr/>
          <p:nvPr/>
        </p:nvGrpSpPr>
        <p:grpSpPr>
          <a:xfrm rot="0">
            <a:off x="10498582" y="7096400"/>
            <a:ext cx="5491405" cy="1615420"/>
            <a:chOff x="0" y="0"/>
            <a:chExt cx="7321873" cy="2153894"/>
          </a:xfrm>
        </p:grpSpPr>
        <p:sp>
          <p:nvSpPr>
            <p:cNvPr name="TextBox 14" id="14"/>
            <p:cNvSpPr txBox="true"/>
            <p:nvPr/>
          </p:nvSpPr>
          <p:spPr>
            <a:xfrm rot="0">
              <a:off x="0" y="918819"/>
              <a:ext cx="7321873" cy="12376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Khách hàng được đấu giá sách theo kiểu Anh hoặc Hà Lan</a:t>
              </a:r>
            </a:p>
          </p:txBody>
        </p:sp>
        <p:sp>
          <p:nvSpPr>
            <p:cNvPr name="TextBox 15" id="15"/>
            <p:cNvSpPr txBox="true"/>
            <p:nvPr/>
          </p:nvSpPr>
          <p:spPr>
            <a:xfrm rot="0">
              <a:off x="0" y="4445"/>
              <a:ext cx="7321873"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ĐẤU GIÁ SÁCH</a:t>
              </a:r>
            </a:p>
          </p:txBody>
        </p:sp>
      </p:grpSp>
      <p:sp>
        <p:nvSpPr>
          <p:cNvPr name="AutoShape 16" id="16"/>
          <p:cNvSpPr/>
          <p:nvPr/>
        </p:nvSpPr>
        <p:spPr>
          <a:xfrm rot="0">
            <a:off x="2298013" y="3442493"/>
            <a:ext cx="152400" cy="2463033"/>
          </a:xfrm>
          <a:prstGeom prst="rect">
            <a:avLst/>
          </a:prstGeom>
          <a:solidFill>
            <a:srgbClr val="AE8441"/>
          </a:solidFill>
        </p:spPr>
      </p:sp>
      <p:sp>
        <p:nvSpPr>
          <p:cNvPr name="AutoShape 17" id="17"/>
          <p:cNvSpPr/>
          <p:nvPr/>
        </p:nvSpPr>
        <p:spPr>
          <a:xfrm rot="0">
            <a:off x="9820441" y="3442493"/>
            <a:ext cx="152400" cy="2463033"/>
          </a:xfrm>
          <a:prstGeom prst="rect">
            <a:avLst/>
          </a:prstGeom>
          <a:solidFill>
            <a:srgbClr val="AE8441"/>
          </a:solidFill>
        </p:spPr>
      </p:sp>
      <p:sp>
        <p:nvSpPr>
          <p:cNvPr name="AutoShape 18" id="18"/>
          <p:cNvSpPr/>
          <p:nvPr/>
        </p:nvSpPr>
        <p:spPr>
          <a:xfrm rot="0">
            <a:off x="9820441" y="6672594"/>
            <a:ext cx="152400" cy="2463033"/>
          </a:xfrm>
          <a:prstGeom prst="rect">
            <a:avLst/>
          </a:prstGeom>
          <a:solidFill>
            <a:srgbClr val="AE8441"/>
          </a:solidFill>
        </p:spPr>
      </p:sp>
      <p:sp>
        <p:nvSpPr>
          <p:cNvPr name="AutoShape 19" id="19"/>
          <p:cNvSpPr/>
          <p:nvPr/>
        </p:nvSpPr>
        <p:spPr>
          <a:xfrm rot="0">
            <a:off x="2298013" y="6672594"/>
            <a:ext cx="152400" cy="2463033"/>
          </a:xfrm>
          <a:prstGeom prst="rect">
            <a:avLst/>
          </a:prstGeom>
          <a:solidFill>
            <a:srgbClr val="AE8441"/>
          </a:solid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1028700"/>
            <a:ext cx="16230600" cy="9569201"/>
          </a:xfrm>
          <a:prstGeom prst="rect">
            <a:avLst/>
          </a:prstGeom>
          <a:solidFill>
            <a:srgbClr val="113C61"/>
          </a:solidFill>
        </p:spPr>
      </p:sp>
      <p:sp>
        <p:nvSpPr>
          <p:cNvPr name="TextBox 3" id="3"/>
          <p:cNvSpPr txBox="true"/>
          <p:nvPr/>
        </p:nvSpPr>
        <p:spPr>
          <a:xfrm rot="0">
            <a:off x="2035142" y="1760162"/>
            <a:ext cx="14217715" cy="902843"/>
          </a:xfrm>
          <a:prstGeom prst="rect">
            <a:avLst/>
          </a:prstGeom>
        </p:spPr>
        <p:txBody>
          <a:bodyPr anchor="t" rtlCol="false" tIns="0" lIns="0" bIns="0" rIns="0">
            <a:spAutoFit/>
          </a:bodyPr>
          <a:lstStyle/>
          <a:p>
            <a:pPr algn="l">
              <a:lnSpc>
                <a:spcPts val="7336"/>
              </a:lnSpc>
            </a:pPr>
            <a:r>
              <a:rPr lang="en-US" sz="5600" spc="112">
                <a:solidFill>
                  <a:srgbClr val="FFFFFF"/>
                </a:solidFill>
                <a:latin typeface="Times Neue Roman"/>
              </a:rPr>
              <a:t>Các chức năng chính</a:t>
            </a:r>
          </a:p>
        </p:txBody>
      </p:sp>
      <p:grpSp>
        <p:nvGrpSpPr>
          <p:cNvPr name="Group 4" id="4"/>
          <p:cNvGrpSpPr/>
          <p:nvPr/>
        </p:nvGrpSpPr>
        <p:grpSpPr>
          <a:xfrm rot="0">
            <a:off x="2976154" y="3908199"/>
            <a:ext cx="5817200" cy="1129645"/>
            <a:chOff x="0" y="0"/>
            <a:chExt cx="7756266" cy="1506194"/>
          </a:xfrm>
        </p:grpSpPr>
        <p:sp>
          <p:nvSpPr>
            <p:cNvPr name="TextBox 5" id="5"/>
            <p:cNvSpPr txBox="true"/>
            <p:nvPr/>
          </p:nvSpPr>
          <p:spPr>
            <a:xfrm rot="0">
              <a:off x="0" y="921359"/>
              <a:ext cx="7756266"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Hiện Thị lợi nhuận</a:t>
              </a:r>
            </a:p>
          </p:txBody>
        </p:sp>
        <p:sp>
          <p:nvSpPr>
            <p:cNvPr name="TextBox 6" id="6"/>
            <p:cNvSpPr txBox="true"/>
            <p:nvPr/>
          </p:nvSpPr>
          <p:spPr>
            <a:xfrm rot="0">
              <a:off x="0" y="4445"/>
              <a:ext cx="7756266"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TRANG ADMIN</a:t>
              </a:r>
            </a:p>
          </p:txBody>
        </p:sp>
      </p:grpSp>
      <p:grpSp>
        <p:nvGrpSpPr>
          <p:cNvPr name="Group 7" id="7"/>
          <p:cNvGrpSpPr/>
          <p:nvPr/>
        </p:nvGrpSpPr>
        <p:grpSpPr>
          <a:xfrm rot="0">
            <a:off x="2976154" y="7339288"/>
            <a:ext cx="6844287" cy="1129645"/>
            <a:chOff x="0" y="0"/>
            <a:chExt cx="9125716" cy="1506194"/>
          </a:xfrm>
        </p:grpSpPr>
        <p:sp>
          <p:nvSpPr>
            <p:cNvPr name="TextBox 8" id="8"/>
            <p:cNvSpPr txBox="true"/>
            <p:nvPr/>
          </p:nvSpPr>
          <p:spPr>
            <a:xfrm rot="0">
              <a:off x="0" y="918819"/>
              <a:ext cx="9125716"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Hiện tất cả lịch sử cộng trừ tiền</a:t>
              </a:r>
            </a:p>
          </p:txBody>
        </p:sp>
        <p:sp>
          <p:nvSpPr>
            <p:cNvPr name="TextBox 9" id="9"/>
            <p:cNvSpPr txBox="true"/>
            <p:nvPr/>
          </p:nvSpPr>
          <p:spPr>
            <a:xfrm rot="0">
              <a:off x="0" y="4445"/>
              <a:ext cx="9125716"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LỊCH SỬ ĐẤU GIÁ</a:t>
              </a:r>
            </a:p>
          </p:txBody>
        </p:sp>
      </p:grpSp>
      <p:grpSp>
        <p:nvGrpSpPr>
          <p:cNvPr name="Group 10" id="10"/>
          <p:cNvGrpSpPr/>
          <p:nvPr/>
        </p:nvGrpSpPr>
        <p:grpSpPr>
          <a:xfrm rot="0">
            <a:off x="10498582" y="4197652"/>
            <a:ext cx="5491405" cy="1106925"/>
            <a:chOff x="0" y="0"/>
            <a:chExt cx="7321873" cy="1475900"/>
          </a:xfrm>
        </p:grpSpPr>
        <p:sp>
          <p:nvSpPr>
            <p:cNvPr name="TextBox 11" id="11"/>
            <p:cNvSpPr txBox="true"/>
            <p:nvPr/>
          </p:nvSpPr>
          <p:spPr>
            <a:xfrm rot="0">
              <a:off x="0" y="888525"/>
              <a:ext cx="7321873"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Hiện thị sách đấu giá thành công</a:t>
              </a:r>
            </a:p>
          </p:txBody>
        </p:sp>
        <p:sp>
          <p:nvSpPr>
            <p:cNvPr name="TextBox 12" id="12"/>
            <p:cNvSpPr txBox="true"/>
            <p:nvPr/>
          </p:nvSpPr>
          <p:spPr>
            <a:xfrm rot="0">
              <a:off x="0" y="4445"/>
              <a:ext cx="7321873"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GIỎ HÀNG</a:t>
              </a:r>
            </a:p>
          </p:txBody>
        </p:sp>
      </p:grpSp>
      <p:grpSp>
        <p:nvGrpSpPr>
          <p:cNvPr name="Group 13" id="13"/>
          <p:cNvGrpSpPr/>
          <p:nvPr/>
        </p:nvGrpSpPr>
        <p:grpSpPr>
          <a:xfrm rot="0">
            <a:off x="10498582" y="7339288"/>
            <a:ext cx="5491405" cy="1129645"/>
            <a:chOff x="0" y="0"/>
            <a:chExt cx="7321873" cy="1506194"/>
          </a:xfrm>
        </p:grpSpPr>
        <p:sp>
          <p:nvSpPr>
            <p:cNvPr name="TextBox 14" id="14"/>
            <p:cNvSpPr txBox="true"/>
            <p:nvPr/>
          </p:nvSpPr>
          <p:spPr>
            <a:xfrm rot="0">
              <a:off x="0" y="918819"/>
              <a:ext cx="7321873" cy="589915"/>
            </a:xfrm>
            <a:prstGeom prst="rect">
              <a:avLst/>
            </a:prstGeom>
          </p:spPr>
          <p:txBody>
            <a:bodyPr anchor="t" rtlCol="false" tIns="0" lIns="0" bIns="0" rIns="0">
              <a:spAutoFit/>
            </a:bodyPr>
            <a:lstStyle/>
            <a:p>
              <a:pPr algn="ctr">
                <a:lnSpc>
                  <a:spcPts val="3840"/>
                </a:lnSpc>
              </a:pPr>
              <a:r>
                <a:rPr lang="en-US" sz="2400" spc="168">
                  <a:solidFill>
                    <a:srgbClr val="FFFFFF"/>
                  </a:solidFill>
                  <a:latin typeface="Roboto"/>
                </a:rPr>
                <a:t>Hiện Sách Yêu Thích</a:t>
              </a:r>
            </a:p>
          </p:txBody>
        </p:sp>
        <p:sp>
          <p:nvSpPr>
            <p:cNvPr name="TextBox 15" id="15"/>
            <p:cNvSpPr txBox="true"/>
            <p:nvPr/>
          </p:nvSpPr>
          <p:spPr>
            <a:xfrm rot="0">
              <a:off x="0" y="4445"/>
              <a:ext cx="7321873" cy="676275"/>
            </a:xfrm>
            <a:prstGeom prst="rect">
              <a:avLst/>
            </a:prstGeom>
          </p:spPr>
          <p:txBody>
            <a:bodyPr anchor="t" rtlCol="false" tIns="0" lIns="0" bIns="0" rIns="0">
              <a:spAutoFit/>
            </a:bodyPr>
            <a:lstStyle/>
            <a:p>
              <a:pPr algn="ctr">
                <a:lnSpc>
                  <a:spcPts val="4079"/>
                </a:lnSpc>
              </a:pPr>
              <a:r>
                <a:rPr lang="en-US" sz="3400" spc="340">
                  <a:solidFill>
                    <a:srgbClr val="AE8441"/>
                  </a:solidFill>
                  <a:latin typeface="Times Neue Roman"/>
                </a:rPr>
                <a:t>YÊU THÍCH</a:t>
              </a:r>
            </a:p>
          </p:txBody>
        </p:sp>
      </p:grpSp>
      <p:sp>
        <p:nvSpPr>
          <p:cNvPr name="AutoShape 16" id="16"/>
          <p:cNvSpPr/>
          <p:nvPr/>
        </p:nvSpPr>
        <p:spPr>
          <a:xfrm rot="0">
            <a:off x="2298013" y="3442493"/>
            <a:ext cx="152400" cy="2463033"/>
          </a:xfrm>
          <a:prstGeom prst="rect">
            <a:avLst/>
          </a:prstGeom>
          <a:solidFill>
            <a:srgbClr val="AE8441"/>
          </a:solidFill>
        </p:spPr>
      </p:sp>
      <p:sp>
        <p:nvSpPr>
          <p:cNvPr name="AutoShape 17" id="17"/>
          <p:cNvSpPr/>
          <p:nvPr/>
        </p:nvSpPr>
        <p:spPr>
          <a:xfrm rot="0">
            <a:off x="9820441" y="3442493"/>
            <a:ext cx="152400" cy="2463033"/>
          </a:xfrm>
          <a:prstGeom prst="rect">
            <a:avLst/>
          </a:prstGeom>
          <a:solidFill>
            <a:srgbClr val="AE8441"/>
          </a:solidFill>
        </p:spPr>
      </p:sp>
      <p:sp>
        <p:nvSpPr>
          <p:cNvPr name="AutoShape 18" id="18"/>
          <p:cNvSpPr/>
          <p:nvPr/>
        </p:nvSpPr>
        <p:spPr>
          <a:xfrm rot="0">
            <a:off x="9820441" y="6672594"/>
            <a:ext cx="152400" cy="2463033"/>
          </a:xfrm>
          <a:prstGeom prst="rect">
            <a:avLst/>
          </a:prstGeom>
          <a:solidFill>
            <a:srgbClr val="AE8441"/>
          </a:solidFill>
        </p:spPr>
      </p:sp>
      <p:sp>
        <p:nvSpPr>
          <p:cNvPr name="AutoShape 19" id="19"/>
          <p:cNvSpPr/>
          <p:nvPr/>
        </p:nvSpPr>
        <p:spPr>
          <a:xfrm rot="0">
            <a:off x="2298013" y="6672594"/>
            <a:ext cx="152400" cy="2463033"/>
          </a:xfrm>
          <a:prstGeom prst="rect">
            <a:avLst/>
          </a:prstGeom>
          <a:solidFill>
            <a:srgbClr val="AE8441"/>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5216475" y="2442137"/>
            <a:ext cx="13071525" cy="5965622"/>
          </a:xfrm>
          <a:prstGeom prst="rect">
            <a:avLst/>
          </a:prstGeom>
        </p:spPr>
      </p:pic>
      <p:sp>
        <p:nvSpPr>
          <p:cNvPr name="TextBox 7" id="7"/>
          <p:cNvSpPr txBox="true"/>
          <p:nvPr/>
        </p:nvSpPr>
        <p:spPr>
          <a:xfrm rot="0">
            <a:off x="-345690" y="4058295"/>
            <a:ext cx="6635567"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Admin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5611228" y="1869490"/>
            <a:ext cx="12740084" cy="6207403"/>
          </a:xfrm>
          <a:prstGeom prst="rect">
            <a:avLst/>
          </a:prstGeom>
        </p:spPr>
      </p:pic>
      <p:sp>
        <p:nvSpPr>
          <p:cNvPr name="TextBox 7" id="7"/>
          <p:cNvSpPr txBox="true"/>
          <p:nvPr/>
        </p:nvSpPr>
        <p:spPr>
          <a:xfrm rot="0">
            <a:off x="0" y="3973288"/>
            <a:ext cx="6635567"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Giỏ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7658916" y="1587280"/>
            <a:ext cx="10629084" cy="7112440"/>
          </a:xfrm>
          <a:prstGeom prst="rect">
            <a:avLst/>
          </a:prstGeom>
        </p:spPr>
      </p:pic>
      <p:sp>
        <p:nvSpPr>
          <p:cNvPr name="TextBox 7" id="7"/>
          <p:cNvSpPr txBox="true"/>
          <p:nvPr/>
        </p:nvSpPr>
        <p:spPr>
          <a:xfrm rot="0">
            <a:off x="580396" y="4270907"/>
            <a:ext cx="6635567"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Lịch sử đấu giá</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863904" y="1828493"/>
            <a:ext cx="11424096" cy="6732925"/>
          </a:xfrm>
          <a:prstGeom prst="rect">
            <a:avLst/>
          </a:prstGeom>
        </p:spPr>
      </p:pic>
      <p:sp>
        <p:nvSpPr>
          <p:cNvPr name="TextBox 7" id="7"/>
          <p:cNvSpPr txBox="true"/>
          <p:nvPr/>
        </p:nvSpPr>
        <p:spPr>
          <a:xfrm rot="0">
            <a:off x="228337" y="4454387"/>
            <a:ext cx="6635567"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Yêu Thích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8984630" y="-99800"/>
            <a:ext cx="9303370" cy="10386800"/>
          </a:xfrm>
          <a:prstGeom prst="rect">
            <a:avLst/>
          </a:prstGeom>
        </p:spPr>
      </p:pic>
      <p:sp>
        <p:nvSpPr>
          <p:cNvPr name="TextBox 7" id="7"/>
          <p:cNvSpPr txBox="true"/>
          <p:nvPr/>
        </p:nvSpPr>
        <p:spPr>
          <a:xfrm rot="0">
            <a:off x="1181100" y="3529658"/>
            <a:ext cx="6635567" cy="2114550"/>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Đăng Nhập</a:t>
            </a:r>
          </a:p>
          <a:p>
            <a:pPr algn="ctr">
              <a:lnSpc>
                <a:spcPts val="8399"/>
              </a:lnSpc>
            </a:pPr>
            <a:r>
              <a:rPr lang="en-US" sz="6999" spc="139">
                <a:solidFill>
                  <a:srgbClr val="FFDE59"/>
                </a:solidFill>
                <a:latin typeface="Times Neue Roman Bold"/>
              </a:rPr>
              <a:t>Đăng Ký</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148230" y="576389"/>
            <a:ext cx="16282296" cy="9134223"/>
          </a:xfrm>
          <a:prstGeom prst="rect">
            <a:avLst/>
          </a:prstGeom>
        </p:spPr>
      </p:pic>
      <p:sp>
        <p:nvSpPr>
          <p:cNvPr name="TextBox 7" id="7"/>
          <p:cNvSpPr txBox="true"/>
          <p:nvPr/>
        </p:nvSpPr>
        <p:spPr>
          <a:xfrm rot="0">
            <a:off x="0" y="4086225"/>
            <a:ext cx="6055172"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Đăng Sách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13C61"/>
        </a:solidFill>
      </p:bgPr>
    </p:bg>
    <p:spTree>
      <p:nvGrpSpPr>
        <p:cNvPr id="1" name=""/>
        <p:cNvGrpSpPr/>
        <p:nvPr/>
      </p:nvGrpSpPr>
      <p:grpSpPr>
        <a:xfrm>
          <a:off x="0" y="0"/>
          <a:ext cx="0" cy="0"/>
          <a:chOff x="0" y="0"/>
          <a:chExt cx="0" cy="0"/>
        </a:xfrm>
      </p:grpSpPr>
      <p:sp>
        <p:nvSpPr>
          <p:cNvPr name="AutoShape 2" id="2"/>
          <p:cNvSpPr/>
          <p:nvPr/>
        </p:nvSpPr>
        <p:spPr>
          <a:xfrm rot="0">
            <a:off x="0" y="0"/>
            <a:ext cx="17608301" cy="9582150"/>
          </a:xfrm>
          <a:prstGeom prst="rect">
            <a:avLst/>
          </a:prstGeom>
          <a:solidFill>
            <a:srgbClr val="FFFFFF"/>
          </a:solidFill>
        </p:spPr>
      </p:sp>
      <p:grpSp>
        <p:nvGrpSpPr>
          <p:cNvPr name="Group 3" id="3"/>
          <p:cNvGrpSpPr/>
          <p:nvPr/>
        </p:nvGrpSpPr>
        <p:grpSpPr>
          <a:xfrm rot="0">
            <a:off x="1857059" y="2331696"/>
            <a:ext cx="11462455" cy="3461366"/>
            <a:chOff x="0" y="0"/>
            <a:chExt cx="15283273" cy="4615154"/>
          </a:xfrm>
        </p:grpSpPr>
        <p:sp>
          <p:nvSpPr>
            <p:cNvPr name="TextBox 4" id="4"/>
            <p:cNvSpPr txBox="true"/>
            <p:nvPr/>
          </p:nvSpPr>
          <p:spPr>
            <a:xfrm rot="0">
              <a:off x="0" y="0"/>
              <a:ext cx="15283273" cy="1524000"/>
            </a:xfrm>
            <a:prstGeom prst="rect">
              <a:avLst/>
            </a:prstGeom>
          </p:spPr>
          <p:txBody>
            <a:bodyPr anchor="t" rtlCol="false" tIns="0" lIns="0" bIns="0" rIns="0">
              <a:spAutoFit/>
            </a:bodyPr>
            <a:lstStyle/>
            <a:p>
              <a:pPr algn="l">
                <a:lnSpc>
                  <a:spcPts val="9000"/>
                </a:lnSpc>
              </a:pPr>
              <a:r>
                <a:rPr lang="en-US" sz="7500" spc="150">
                  <a:solidFill>
                    <a:srgbClr val="113C61"/>
                  </a:solidFill>
                  <a:latin typeface="Times Neue Roman"/>
                </a:rPr>
                <a:t>Nội dung</a:t>
              </a:r>
            </a:p>
          </p:txBody>
        </p:sp>
        <p:sp>
          <p:nvSpPr>
            <p:cNvPr name="TextBox 5" id="5"/>
            <p:cNvSpPr txBox="true"/>
            <p:nvPr/>
          </p:nvSpPr>
          <p:spPr>
            <a:xfrm rot="0">
              <a:off x="0" y="1852904"/>
              <a:ext cx="15283273" cy="2762250"/>
            </a:xfrm>
            <a:prstGeom prst="rect">
              <a:avLst/>
            </a:prstGeom>
          </p:spPr>
          <p:txBody>
            <a:bodyPr anchor="t" rtlCol="false" tIns="0" lIns="0" bIns="0" rIns="0">
              <a:spAutoFit/>
            </a:bodyPr>
            <a:lstStyle/>
            <a:p>
              <a:pPr marL="734059" indent="-367030" lvl="1">
                <a:lnSpc>
                  <a:spcPts val="4079"/>
                </a:lnSpc>
                <a:buFont typeface="Arial"/>
                <a:buChar char="•"/>
              </a:pPr>
              <a:r>
                <a:rPr lang="en-US" sz="3399" spc="339">
                  <a:solidFill>
                    <a:srgbClr val="113C61"/>
                  </a:solidFill>
                  <a:latin typeface="Arialle"/>
                </a:rPr>
                <a:t>CƠ SỞ LÝ THUYẾT</a:t>
              </a:r>
            </a:p>
            <a:p>
              <a:pPr marL="734059" indent="-367030" lvl="1">
                <a:lnSpc>
                  <a:spcPts val="4079"/>
                </a:lnSpc>
                <a:buFont typeface="Arial"/>
                <a:buChar char="•"/>
              </a:pPr>
              <a:r>
                <a:rPr lang="en-US" sz="3399" spc="339">
                  <a:solidFill>
                    <a:srgbClr val="113C61"/>
                  </a:solidFill>
                  <a:latin typeface="Arialle"/>
                </a:rPr>
                <a:t>PHÂN CÔNG CÔNG VIỆC</a:t>
              </a:r>
            </a:p>
            <a:p>
              <a:pPr marL="734059" indent="-367030" lvl="1">
                <a:lnSpc>
                  <a:spcPts val="4079"/>
                </a:lnSpc>
                <a:buFont typeface="Arial"/>
                <a:buChar char="•"/>
              </a:pPr>
              <a:r>
                <a:rPr lang="en-US" sz="3399" spc="339">
                  <a:solidFill>
                    <a:srgbClr val="113C61"/>
                  </a:solidFill>
                  <a:latin typeface="Times Neue Roman"/>
                </a:rPr>
                <a:t>GIỚI THIỆU TRANG WEB</a:t>
              </a:r>
            </a:p>
            <a:p>
              <a:pPr marL="734060" indent="-367030" lvl="1">
                <a:lnSpc>
                  <a:spcPts val="4079"/>
                </a:lnSpc>
                <a:buFont typeface="Arial"/>
                <a:buChar char="•"/>
              </a:pPr>
              <a:r>
                <a:rPr lang="en-US" sz="3400" spc="340">
                  <a:solidFill>
                    <a:srgbClr val="113C61"/>
                  </a:solidFill>
                  <a:latin typeface="Times Neue Roman"/>
                </a:rPr>
                <a:t>CÀI ĐẶT CÁC DỊCH VỤ AWS</a:t>
              </a:r>
            </a:p>
          </p:txBody>
        </p:sp>
      </p:grpSp>
      <p:sp>
        <p:nvSpPr>
          <p:cNvPr name="AutoShape 6" id="6"/>
          <p:cNvSpPr/>
          <p:nvPr/>
        </p:nvSpPr>
        <p:spPr>
          <a:xfrm rot="0">
            <a:off x="1028700" y="1582800"/>
            <a:ext cx="152400" cy="6248400"/>
          </a:xfrm>
          <a:prstGeom prst="rect">
            <a:avLst/>
          </a:prstGeom>
          <a:solidFill>
            <a:srgbClr val="AE8441"/>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055172" y="1828493"/>
            <a:ext cx="15102699" cy="6010623"/>
          </a:xfrm>
          <a:prstGeom prst="rect">
            <a:avLst/>
          </a:prstGeom>
        </p:spPr>
      </p:pic>
      <p:sp>
        <p:nvSpPr>
          <p:cNvPr name="TextBox 7" id="7"/>
          <p:cNvSpPr txBox="true"/>
          <p:nvPr/>
        </p:nvSpPr>
        <p:spPr>
          <a:xfrm rot="0">
            <a:off x="580396" y="3567113"/>
            <a:ext cx="5474776" cy="1902343"/>
          </a:xfrm>
          <a:prstGeom prst="rect">
            <a:avLst/>
          </a:prstGeom>
        </p:spPr>
        <p:txBody>
          <a:bodyPr anchor="t" rtlCol="false" tIns="0" lIns="0" bIns="0" rIns="0">
            <a:spAutoFit/>
          </a:bodyPr>
          <a:lstStyle/>
          <a:p>
            <a:pPr algn="ctr">
              <a:lnSpc>
                <a:spcPts val="7594"/>
              </a:lnSpc>
            </a:pPr>
            <a:r>
              <a:rPr lang="en-US" sz="6329" spc="126">
                <a:solidFill>
                  <a:srgbClr val="FFDE59"/>
                </a:solidFill>
                <a:latin typeface="Times Neue Roman"/>
              </a:rPr>
              <a:t>Quản lý thông tin cá nhân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430612" y="1713109"/>
            <a:ext cx="14591894" cy="6860782"/>
          </a:xfrm>
          <a:prstGeom prst="rect">
            <a:avLst/>
          </a:prstGeom>
        </p:spPr>
      </p:pic>
      <p:sp>
        <p:nvSpPr>
          <p:cNvPr name="TextBox 7" id="7"/>
          <p:cNvSpPr txBox="true"/>
          <p:nvPr/>
        </p:nvSpPr>
        <p:spPr>
          <a:xfrm rot="0">
            <a:off x="580396" y="3557588"/>
            <a:ext cx="5474776" cy="2114550"/>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Tìm kiếm sản phẩm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055172" y="1652385"/>
            <a:ext cx="15510983" cy="6982230"/>
          </a:xfrm>
          <a:prstGeom prst="rect">
            <a:avLst/>
          </a:prstGeom>
        </p:spPr>
      </p:pic>
      <p:sp>
        <p:nvSpPr>
          <p:cNvPr name="TextBox 7" id="7"/>
          <p:cNvSpPr txBox="true"/>
          <p:nvPr/>
        </p:nvSpPr>
        <p:spPr>
          <a:xfrm rot="0">
            <a:off x="0" y="4086225"/>
            <a:ext cx="6055172"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Thanh Toán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618949" y="542412"/>
            <a:ext cx="7670428" cy="9202176"/>
          </a:xfrm>
          <a:prstGeom prst="rect">
            <a:avLst/>
          </a:prstGeom>
        </p:spPr>
      </p:pic>
      <p:sp>
        <p:nvSpPr>
          <p:cNvPr name="TextBox 7" id="7"/>
          <p:cNvSpPr txBox="true"/>
          <p:nvPr/>
        </p:nvSpPr>
        <p:spPr>
          <a:xfrm rot="0">
            <a:off x="580396" y="3557588"/>
            <a:ext cx="5474776" cy="2114550"/>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Nạp rút Paypal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5743090" y="2001720"/>
            <a:ext cx="13309449" cy="6283559"/>
          </a:xfrm>
          <a:prstGeom prst="rect">
            <a:avLst/>
          </a:prstGeom>
        </p:spPr>
      </p:pic>
      <p:sp>
        <p:nvSpPr>
          <p:cNvPr name="TextBox 7" id="7"/>
          <p:cNvSpPr txBox="true"/>
          <p:nvPr/>
        </p:nvSpPr>
        <p:spPr>
          <a:xfrm rot="0">
            <a:off x="580396" y="3557588"/>
            <a:ext cx="5474776" cy="2114550"/>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Bold"/>
              </a:rPr>
              <a:t>Xem thông tin mua bán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6055172" y="1745186"/>
            <a:ext cx="13225631" cy="6415013"/>
          </a:xfrm>
          <a:prstGeom prst="rect">
            <a:avLst/>
          </a:prstGeom>
        </p:spPr>
      </p:pic>
      <p:sp>
        <p:nvSpPr>
          <p:cNvPr name="TextBox 7" id="7"/>
          <p:cNvSpPr txBox="true"/>
          <p:nvPr/>
        </p:nvSpPr>
        <p:spPr>
          <a:xfrm rot="0">
            <a:off x="580396" y="4086225"/>
            <a:ext cx="5474776"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Đấu giá Sách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grpSp>
        <p:nvGrpSpPr>
          <p:cNvPr name="Group 2" id="2"/>
          <p:cNvGrpSpPr/>
          <p:nvPr/>
        </p:nvGrpSpPr>
        <p:grpSpPr>
          <a:xfrm rot="0">
            <a:off x="11868530" y="2531845"/>
            <a:ext cx="2420847" cy="24208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13C6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35450" y="5511662"/>
            <a:ext cx="2087008" cy="2066138"/>
          </a:xfrm>
          <a:prstGeom prst="rect">
            <a:avLst/>
          </a:prstGeom>
        </p:spPr>
      </p:pic>
      <p:sp>
        <p:nvSpPr>
          <p:cNvPr name="AutoShape 5" id="5"/>
          <p:cNvSpPr/>
          <p:nvPr/>
        </p:nvSpPr>
        <p:spPr>
          <a:xfrm rot="0">
            <a:off x="427996" y="1828493"/>
            <a:ext cx="152400" cy="6248400"/>
          </a:xfrm>
          <a:prstGeom prst="rect">
            <a:avLst/>
          </a:prstGeom>
          <a:solidFill>
            <a:srgbClr val="AE8441"/>
          </a:solidFill>
        </p:spPr>
      </p:sp>
      <p:pic>
        <p:nvPicPr>
          <p:cNvPr name="Picture 6" id="6"/>
          <p:cNvPicPr>
            <a:picLocks noChangeAspect="true"/>
          </p:cNvPicPr>
          <p:nvPr/>
        </p:nvPicPr>
        <p:blipFill>
          <a:blip r:embed="rId4"/>
          <a:srcRect l="0" t="0" r="0" b="0"/>
          <a:stretch>
            <a:fillRect/>
          </a:stretch>
        </p:blipFill>
        <p:spPr>
          <a:xfrm flipH="false" flipV="false" rot="0">
            <a:off x="5420862" y="1929554"/>
            <a:ext cx="12867138" cy="6147339"/>
          </a:xfrm>
          <a:prstGeom prst="rect">
            <a:avLst/>
          </a:prstGeom>
        </p:spPr>
      </p:pic>
      <p:sp>
        <p:nvSpPr>
          <p:cNvPr name="TextBox 7" id="7"/>
          <p:cNvSpPr txBox="true"/>
          <p:nvPr/>
        </p:nvSpPr>
        <p:spPr>
          <a:xfrm rot="0">
            <a:off x="580396" y="4086225"/>
            <a:ext cx="5474776" cy="1057275"/>
          </a:xfrm>
          <a:prstGeom prst="rect">
            <a:avLst/>
          </a:prstGeom>
        </p:spPr>
        <p:txBody>
          <a:bodyPr anchor="t" rtlCol="false" tIns="0" lIns="0" bIns="0" rIns="0">
            <a:spAutoFit/>
          </a:bodyPr>
          <a:lstStyle/>
          <a:p>
            <a:pPr algn="ctr">
              <a:lnSpc>
                <a:spcPts val="8399"/>
              </a:lnSpc>
            </a:pPr>
            <a:r>
              <a:rPr lang="en-US" sz="6999" spc="139">
                <a:solidFill>
                  <a:srgbClr val="FFDE59"/>
                </a:solidFill>
                <a:latin typeface="Times Neue Roman"/>
              </a:rPr>
              <a:t>Gửi mail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0485" y="2529485"/>
            <a:ext cx="7757515" cy="7757515"/>
          </a:xfrm>
          <a:prstGeom prst="rect">
            <a:avLst/>
          </a:prstGeom>
        </p:spPr>
      </p:pic>
      <p:grpSp>
        <p:nvGrpSpPr>
          <p:cNvPr name="Group 3" id="3"/>
          <p:cNvGrpSpPr/>
          <p:nvPr/>
        </p:nvGrpSpPr>
        <p:grpSpPr>
          <a:xfrm rot="0">
            <a:off x="352908" y="2104962"/>
            <a:ext cx="12057087" cy="1971359"/>
            <a:chOff x="0" y="0"/>
            <a:chExt cx="16076116" cy="2628478"/>
          </a:xfrm>
        </p:grpSpPr>
        <p:sp>
          <p:nvSpPr>
            <p:cNvPr name="AutoShape 4" id="4"/>
            <p:cNvSpPr/>
            <p:nvPr/>
          </p:nvSpPr>
          <p:spPr>
            <a:xfrm rot="0">
              <a:off x="0" y="0"/>
              <a:ext cx="16076116" cy="2628478"/>
            </a:xfrm>
            <a:prstGeom prst="rect">
              <a:avLst/>
            </a:prstGeom>
            <a:solidFill>
              <a:srgbClr val="AE8441"/>
            </a:solidFill>
          </p:spPr>
        </p:sp>
        <p:sp>
          <p:nvSpPr>
            <p:cNvPr name="TextBox 5" id="5"/>
            <p:cNvSpPr txBox="true"/>
            <p:nvPr/>
          </p:nvSpPr>
          <p:spPr>
            <a:xfrm rot="0">
              <a:off x="1190627" y="552239"/>
              <a:ext cx="13694862" cy="1524000"/>
            </a:xfrm>
            <a:prstGeom prst="rect">
              <a:avLst/>
            </a:prstGeom>
          </p:spPr>
          <p:txBody>
            <a:bodyPr anchor="t" rtlCol="false" tIns="0" lIns="0" bIns="0" rIns="0">
              <a:spAutoFit/>
            </a:bodyPr>
            <a:lstStyle/>
            <a:p>
              <a:pPr algn="l">
                <a:lnSpc>
                  <a:spcPts val="9000"/>
                </a:lnSpc>
              </a:pPr>
              <a:r>
                <a:rPr lang="en-US" sz="7500" spc="150">
                  <a:solidFill>
                    <a:srgbClr val="FFFFFF"/>
                  </a:solidFill>
                  <a:latin typeface="Times Neue Roman"/>
                </a:rPr>
                <a:t>Ứng dụng dịch vụ AWS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grpSp>
        <p:nvGrpSpPr>
          <p:cNvPr name="Group 2" id="2"/>
          <p:cNvGrpSpPr/>
          <p:nvPr/>
        </p:nvGrpSpPr>
        <p:grpSpPr>
          <a:xfrm rot="0">
            <a:off x="1781629" y="0"/>
            <a:ext cx="14724742" cy="1509252"/>
            <a:chOff x="0" y="0"/>
            <a:chExt cx="3878121" cy="397498"/>
          </a:xfrm>
        </p:grpSpPr>
        <p:sp>
          <p:nvSpPr>
            <p:cNvPr name="Freeform 3" id="3"/>
            <p:cNvSpPr/>
            <p:nvPr/>
          </p:nvSpPr>
          <p:spPr>
            <a:xfrm>
              <a:off x="0" y="0"/>
              <a:ext cx="3878121" cy="397498"/>
            </a:xfrm>
            <a:custGeom>
              <a:avLst/>
              <a:gdLst/>
              <a:ahLst/>
              <a:cxnLst/>
              <a:rect r="r" b="b" t="t" l="l"/>
              <a:pathLst>
                <a:path h="397498" w="3878121">
                  <a:moveTo>
                    <a:pt x="0" y="0"/>
                  </a:moveTo>
                  <a:lnTo>
                    <a:pt x="3878121" y="0"/>
                  </a:lnTo>
                  <a:lnTo>
                    <a:pt x="3878121" y="397498"/>
                  </a:lnTo>
                  <a:lnTo>
                    <a:pt x="0" y="397498"/>
                  </a:lnTo>
                  <a:close/>
                </a:path>
              </a:pathLst>
            </a:custGeom>
            <a:solidFill>
              <a:srgbClr val="AE8441"/>
            </a:solidFill>
          </p:spPr>
        </p:sp>
        <p:sp>
          <p:nvSpPr>
            <p:cNvPr name="TextBox 4" id="4"/>
            <p:cNvSpPr txBox="true"/>
            <p:nvPr/>
          </p:nvSpPr>
          <p:spPr>
            <a:xfrm>
              <a:off x="0" y="-247650"/>
              <a:ext cx="812800" cy="1060450"/>
            </a:xfrm>
            <a:prstGeom prst="rect">
              <a:avLst/>
            </a:prstGeom>
          </p:spPr>
          <p:txBody>
            <a:bodyPr anchor="ctr" rtlCol="false" tIns="50800" lIns="50800" bIns="50800" rIns="50800"/>
            <a:lstStyle/>
            <a:p>
              <a:pPr algn="ctr">
                <a:lnSpc>
                  <a:spcPts val="9600"/>
                </a:lnSpc>
              </a:pPr>
              <a:r>
                <a:rPr lang="en-US" sz="6000" spc="420">
                  <a:solidFill>
                    <a:srgbClr val="000000"/>
                  </a:solidFill>
                  <a:latin typeface="Roboto Bold"/>
                </a:rPr>
                <a:t>VPC</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89307" y="6172200"/>
            <a:ext cx="3411543" cy="4114800"/>
          </a:xfrm>
          <a:prstGeom prst="rect">
            <a:avLst/>
          </a:prstGeom>
        </p:spPr>
      </p:pic>
      <p:sp>
        <p:nvSpPr>
          <p:cNvPr name="TextBox 6" id="6"/>
          <p:cNvSpPr txBox="true"/>
          <p:nvPr/>
        </p:nvSpPr>
        <p:spPr>
          <a:xfrm rot="0">
            <a:off x="0" y="2009775"/>
            <a:ext cx="7590158"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Noto Sans"/>
              </a:rPr>
              <a:t>Public: 10.0.0.0/24</a:t>
            </a:r>
          </a:p>
        </p:txBody>
      </p:sp>
      <p:sp>
        <p:nvSpPr>
          <p:cNvPr name="TextBox 7" id="7"/>
          <p:cNvSpPr txBox="true"/>
          <p:nvPr/>
        </p:nvSpPr>
        <p:spPr>
          <a:xfrm rot="0">
            <a:off x="10869263" y="1438275"/>
            <a:ext cx="5919311" cy="4733925"/>
          </a:xfrm>
          <a:prstGeom prst="rect">
            <a:avLst/>
          </a:prstGeom>
        </p:spPr>
        <p:txBody>
          <a:bodyPr anchor="t" rtlCol="false" tIns="0" lIns="0" bIns="0" rIns="0">
            <a:spAutoFit/>
          </a:bodyPr>
          <a:lstStyle/>
          <a:p>
            <a:pPr algn="ctr">
              <a:lnSpc>
                <a:spcPts val="12599"/>
              </a:lnSpc>
            </a:pPr>
            <a:r>
              <a:rPr lang="en-US" sz="9000">
                <a:solidFill>
                  <a:srgbClr val="000000"/>
                </a:solidFill>
                <a:latin typeface="Noto Sans"/>
              </a:rPr>
              <a:t>Private: </a:t>
            </a:r>
          </a:p>
          <a:p>
            <a:pPr algn="ctr">
              <a:lnSpc>
                <a:spcPts val="12599"/>
              </a:lnSpc>
            </a:pPr>
            <a:r>
              <a:rPr lang="en-US" sz="9000">
                <a:solidFill>
                  <a:srgbClr val="000000"/>
                </a:solidFill>
                <a:latin typeface="Noto Sans"/>
              </a:rPr>
              <a:t>10.0.0.1/24</a:t>
            </a:r>
          </a:p>
          <a:p>
            <a:pPr algn="ctr">
              <a:lnSpc>
                <a:spcPts val="12599"/>
              </a:lnSpc>
            </a:pPr>
            <a:r>
              <a:rPr lang="en-US" sz="9000">
                <a:solidFill>
                  <a:srgbClr val="000000"/>
                </a:solidFill>
                <a:latin typeface="Noto Sans"/>
              </a:rPr>
              <a:t>10.0.0.2/24</a:t>
            </a:r>
          </a:p>
        </p:txBody>
      </p:sp>
      <p:pic>
        <p:nvPicPr>
          <p:cNvPr name="Picture 8" id="8"/>
          <p:cNvPicPr>
            <a:picLocks noChangeAspect="true"/>
          </p:cNvPicPr>
          <p:nvPr/>
        </p:nvPicPr>
        <p:blipFill>
          <a:blip r:embed="rId4"/>
          <a:srcRect l="0" t="0" r="0" b="0"/>
          <a:stretch>
            <a:fillRect/>
          </a:stretch>
        </p:blipFill>
        <p:spPr>
          <a:xfrm flipH="false" flipV="false" rot="0">
            <a:off x="12132565" y="6381219"/>
            <a:ext cx="3392708" cy="388478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grpSp>
        <p:nvGrpSpPr>
          <p:cNvPr name="Group 2" id="2"/>
          <p:cNvGrpSpPr/>
          <p:nvPr/>
        </p:nvGrpSpPr>
        <p:grpSpPr>
          <a:xfrm rot="0">
            <a:off x="1781629" y="453031"/>
            <a:ext cx="14724742" cy="1509252"/>
            <a:chOff x="0" y="0"/>
            <a:chExt cx="3878121" cy="397498"/>
          </a:xfrm>
        </p:grpSpPr>
        <p:sp>
          <p:nvSpPr>
            <p:cNvPr name="Freeform 3" id="3"/>
            <p:cNvSpPr/>
            <p:nvPr/>
          </p:nvSpPr>
          <p:spPr>
            <a:xfrm>
              <a:off x="0" y="0"/>
              <a:ext cx="3878121" cy="397498"/>
            </a:xfrm>
            <a:custGeom>
              <a:avLst/>
              <a:gdLst/>
              <a:ahLst/>
              <a:cxnLst/>
              <a:rect r="r" b="b" t="t" l="l"/>
              <a:pathLst>
                <a:path h="397498" w="3878121">
                  <a:moveTo>
                    <a:pt x="0" y="0"/>
                  </a:moveTo>
                  <a:lnTo>
                    <a:pt x="3878121" y="0"/>
                  </a:lnTo>
                  <a:lnTo>
                    <a:pt x="3878121" y="397498"/>
                  </a:lnTo>
                  <a:lnTo>
                    <a:pt x="0" y="397498"/>
                  </a:lnTo>
                  <a:close/>
                </a:path>
              </a:pathLst>
            </a:custGeom>
            <a:solidFill>
              <a:srgbClr val="AE8441"/>
            </a:solidFill>
          </p:spPr>
        </p:sp>
        <p:sp>
          <p:nvSpPr>
            <p:cNvPr name="TextBox 4" id="4"/>
            <p:cNvSpPr txBox="true"/>
            <p:nvPr/>
          </p:nvSpPr>
          <p:spPr>
            <a:xfrm>
              <a:off x="0" y="-247650"/>
              <a:ext cx="812800" cy="1060450"/>
            </a:xfrm>
            <a:prstGeom prst="rect">
              <a:avLst/>
            </a:prstGeom>
          </p:spPr>
          <p:txBody>
            <a:bodyPr anchor="ctr" rtlCol="false" tIns="50800" lIns="50800" bIns="50800" rIns="50800"/>
            <a:lstStyle/>
            <a:p>
              <a:pPr algn="ctr">
                <a:lnSpc>
                  <a:spcPts val="9600"/>
                </a:lnSpc>
              </a:pPr>
              <a:r>
                <a:rPr lang="en-US" sz="6000" spc="420">
                  <a:solidFill>
                    <a:srgbClr val="000000"/>
                  </a:solidFill>
                  <a:latin typeface="Roboto Bold"/>
                </a:rPr>
                <a:t>EC2</a:t>
              </a:r>
            </a:p>
          </p:txBody>
        </p:sp>
      </p:grpSp>
      <p:pic>
        <p:nvPicPr>
          <p:cNvPr name="Picture 5" id="5"/>
          <p:cNvPicPr>
            <a:picLocks noChangeAspect="true"/>
          </p:cNvPicPr>
          <p:nvPr/>
        </p:nvPicPr>
        <p:blipFill>
          <a:blip r:embed="rId2"/>
          <a:srcRect l="0" t="0" r="0" b="0"/>
          <a:stretch>
            <a:fillRect/>
          </a:stretch>
        </p:blipFill>
        <p:spPr>
          <a:xfrm flipH="false" flipV="false" rot="0">
            <a:off x="1781629" y="2312693"/>
            <a:ext cx="6083736" cy="3092034"/>
          </a:xfrm>
          <a:prstGeom prst="rect">
            <a:avLst/>
          </a:prstGeom>
        </p:spPr>
      </p:pic>
      <p:pic>
        <p:nvPicPr>
          <p:cNvPr name="Picture 6" id="6"/>
          <p:cNvPicPr>
            <a:picLocks noChangeAspect="true"/>
          </p:cNvPicPr>
          <p:nvPr/>
        </p:nvPicPr>
        <p:blipFill>
          <a:blip r:embed="rId3"/>
          <a:srcRect l="0" t="0" r="4541" b="0"/>
          <a:stretch>
            <a:fillRect/>
          </a:stretch>
        </p:blipFill>
        <p:spPr>
          <a:xfrm flipH="false" flipV="false" rot="0">
            <a:off x="10586428" y="2312693"/>
            <a:ext cx="5919943" cy="3237103"/>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781629" y="6455959"/>
            <a:ext cx="5765372" cy="3239419"/>
          </a:xfrm>
          <a:prstGeom prst="rect">
            <a:avLst/>
          </a:prstGeom>
        </p:spPr>
      </p:pic>
      <p:sp>
        <p:nvSpPr>
          <p:cNvPr name="TextBox 8" id="8"/>
          <p:cNvSpPr txBox="true"/>
          <p:nvPr/>
        </p:nvSpPr>
        <p:spPr>
          <a:xfrm rot="0">
            <a:off x="12888122" y="2246018"/>
            <a:ext cx="3618249" cy="550648"/>
          </a:xfrm>
          <a:prstGeom prst="rect">
            <a:avLst/>
          </a:prstGeom>
        </p:spPr>
        <p:txBody>
          <a:bodyPr anchor="t" rtlCol="false" tIns="0" lIns="0" bIns="0" rIns="0">
            <a:spAutoFit/>
          </a:bodyPr>
          <a:lstStyle/>
          <a:p>
            <a:pPr algn="ctr">
              <a:lnSpc>
                <a:spcPts val="4449"/>
              </a:lnSpc>
            </a:pPr>
            <a:r>
              <a:rPr lang="en-US" sz="3178">
                <a:solidFill>
                  <a:srgbClr val="000000"/>
                </a:solidFill>
                <a:latin typeface="DejaVu Serif"/>
              </a:rPr>
              <a:t>8.5.83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sp>
        <p:nvSpPr>
          <p:cNvPr name="AutoShape 2" id="2"/>
          <p:cNvSpPr/>
          <p:nvPr/>
        </p:nvSpPr>
        <p:spPr>
          <a:xfrm rot="0">
            <a:off x="-335735" y="-343317"/>
            <a:ext cx="4574360" cy="10973635"/>
          </a:xfrm>
          <a:prstGeom prst="rect">
            <a:avLst/>
          </a:prstGeom>
          <a:solidFill>
            <a:srgbClr val="EAE1E4"/>
          </a:solidFill>
        </p:spPr>
      </p:sp>
      <p:sp>
        <p:nvSpPr>
          <p:cNvPr name="AutoShape 3" id="3"/>
          <p:cNvSpPr/>
          <p:nvPr/>
        </p:nvSpPr>
        <p:spPr>
          <a:xfrm rot="0">
            <a:off x="5464920" y="1769007"/>
            <a:ext cx="152400" cy="6248400"/>
          </a:xfrm>
          <a:prstGeom prst="rect">
            <a:avLst/>
          </a:prstGeom>
          <a:solidFill>
            <a:srgbClr val="AE8441"/>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394740"/>
            <a:ext cx="4068086" cy="464924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4345359" y="6499352"/>
            <a:ext cx="3152712" cy="3609975"/>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5987026" y="6499352"/>
            <a:ext cx="2961705" cy="360997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9715778" y="4156548"/>
            <a:ext cx="3862533" cy="2627091"/>
          </a:xfrm>
          <a:prstGeom prst="rect">
            <a:avLst/>
          </a:prstGeom>
        </p:spPr>
      </p:pic>
      <p:grpSp>
        <p:nvGrpSpPr>
          <p:cNvPr name="Group 8" id="8"/>
          <p:cNvGrpSpPr/>
          <p:nvPr/>
        </p:nvGrpSpPr>
        <p:grpSpPr>
          <a:xfrm rot="0">
            <a:off x="6248014" y="1769007"/>
            <a:ext cx="11250057" cy="2387542"/>
            <a:chOff x="0" y="0"/>
            <a:chExt cx="15000075" cy="3183389"/>
          </a:xfrm>
        </p:grpSpPr>
        <p:sp>
          <p:nvSpPr>
            <p:cNvPr name="TextBox 9" id="9"/>
            <p:cNvSpPr txBox="true"/>
            <p:nvPr/>
          </p:nvSpPr>
          <p:spPr>
            <a:xfrm rot="0">
              <a:off x="0" y="0"/>
              <a:ext cx="15000075" cy="1524000"/>
            </a:xfrm>
            <a:prstGeom prst="rect">
              <a:avLst/>
            </a:prstGeom>
          </p:spPr>
          <p:txBody>
            <a:bodyPr anchor="t" rtlCol="false" tIns="0" lIns="0" bIns="0" rIns="0">
              <a:spAutoFit/>
            </a:bodyPr>
            <a:lstStyle/>
            <a:p>
              <a:pPr algn="l">
                <a:lnSpc>
                  <a:spcPts val="9000"/>
                </a:lnSpc>
              </a:pPr>
              <a:r>
                <a:rPr lang="en-US" sz="7500" spc="150">
                  <a:solidFill>
                    <a:srgbClr val="FFFFFF"/>
                  </a:solidFill>
                  <a:latin typeface="Times Neue Roman"/>
                </a:rPr>
                <a:t>Mô tả</a:t>
              </a:r>
            </a:p>
          </p:txBody>
        </p:sp>
        <p:sp>
          <p:nvSpPr>
            <p:cNvPr name="TextBox 10" id="10"/>
            <p:cNvSpPr txBox="true"/>
            <p:nvPr/>
          </p:nvSpPr>
          <p:spPr>
            <a:xfrm rot="0">
              <a:off x="0" y="1516989"/>
              <a:ext cx="15000075" cy="758825"/>
            </a:xfrm>
            <a:prstGeom prst="rect">
              <a:avLst/>
            </a:prstGeom>
          </p:spPr>
          <p:txBody>
            <a:bodyPr anchor="t" rtlCol="false" tIns="0" lIns="0" bIns="0" rIns="0">
              <a:spAutoFit/>
            </a:bodyPr>
            <a:lstStyle/>
            <a:p>
              <a:pPr>
                <a:lnSpc>
                  <a:spcPts val="4439"/>
                </a:lnSpc>
              </a:pPr>
              <a:r>
                <a:rPr lang="en-US" sz="3699" spc="369">
                  <a:solidFill>
                    <a:srgbClr val="FFFFFF"/>
                  </a:solidFill>
                  <a:latin typeface="Times Neue Roman"/>
                </a:rPr>
                <a:t>Xây dựng trang web đấu giá sách trực tiếp</a:t>
              </a:r>
            </a:p>
          </p:txBody>
        </p:sp>
        <p:sp>
          <p:nvSpPr>
            <p:cNvPr name="TextBox 11" id="11"/>
            <p:cNvSpPr txBox="true"/>
            <p:nvPr/>
          </p:nvSpPr>
          <p:spPr>
            <a:xfrm rot="0">
              <a:off x="0" y="2502457"/>
              <a:ext cx="15000075" cy="683472"/>
            </a:xfrm>
            <a:prstGeom prst="rect">
              <a:avLst/>
            </a:prstGeom>
          </p:spPr>
          <p:txBody>
            <a:bodyPr anchor="t" rtlCol="false" tIns="0" lIns="0" bIns="0" rIns="0">
              <a:spAutoFit/>
            </a:bodyPr>
            <a:lstStyle/>
            <a:p>
              <a:pPr algn="l" marL="0" indent="0" lvl="0">
                <a:lnSpc>
                  <a:spcPts val="4480"/>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grpSp>
        <p:nvGrpSpPr>
          <p:cNvPr name="Group 2" id="2"/>
          <p:cNvGrpSpPr/>
          <p:nvPr/>
        </p:nvGrpSpPr>
        <p:grpSpPr>
          <a:xfrm rot="0">
            <a:off x="1781629" y="453031"/>
            <a:ext cx="14724742" cy="1509252"/>
            <a:chOff x="0" y="0"/>
            <a:chExt cx="3878121" cy="397498"/>
          </a:xfrm>
        </p:grpSpPr>
        <p:sp>
          <p:nvSpPr>
            <p:cNvPr name="Freeform 3" id="3"/>
            <p:cNvSpPr/>
            <p:nvPr/>
          </p:nvSpPr>
          <p:spPr>
            <a:xfrm>
              <a:off x="0" y="0"/>
              <a:ext cx="3878121" cy="397498"/>
            </a:xfrm>
            <a:custGeom>
              <a:avLst/>
              <a:gdLst/>
              <a:ahLst/>
              <a:cxnLst/>
              <a:rect r="r" b="b" t="t" l="l"/>
              <a:pathLst>
                <a:path h="397498" w="3878121">
                  <a:moveTo>
                    <a:pt x="0" y="0"/>
                  </a:moveTo>
                  <a:lnTo>
                    <a:pt x="3878121" y="0"/>
                  </a:lnTo>
                  <a:lnTo>
                    <a:pt x="3878121" y="397498"/>
                  </a:lnTo>
                  <a:lnTo>
                    <a:pt x="0" y="397498"/>
                  </a:lnTo>
                  <a:close/>
                </a:path>
              </a:pathLst>
            </a:custGeom>
            <a:solidFill>
              <a:srgbClr val="AE8441"/>
            </a:solidFill>
          </p:spPr>
        </p:sp>
        <p:sp>
          <p:nvSpPr>
            <p:cNvPr name="TextBox 4" id="4"/>
            <p:cNvSpPr txBox="true"/>
            <p:nvPr/>
          </p:nvSpPr>
          <p:spPr>
            <a:xfrm>
              <a:off x="0" y="-247650"/>
              <a:ext cx="812800" cy="1060450"/>
            </a:xfrm>
            <a:prstGeom prst="rect">
              <a:avLst/>
            </a:prstGeom>
          </p:spPr>
          <p:txBody>
            <a:bodyPr anchor="ctr" rtlCol="false" tIns="50800" lIns="50800" bIns="50800" rIns="50800"/>
            <a:lstStyle/>
            <a:p>
              <a:pPr algn="ctr">
                <a:lnSpc>
                  <a:spcPts val="9600"/>
                </a:lnSpc>
              </a:pPr>
              <a:r>
                <a:rPr lang="en-US" sz="6000" spc="420">
                  <a:solidFill>
                    <a:srgbClr val="000000"/>
                  </a:solidFill>
                  <a:latin typeface="Roboto Bold"/>
                </a:rPr>
                <a:t>Aurora</a:t>
              </a:r>
            </a:p>
          </p:txBody>
        </p:sp>
      </p:grpSp>
      <p:pic>
        <p:nvPicPr>
          <p:cNvPr name="Picture 5" id="5"/>
          <p:cNvPicPr>
            <a:picLocks noChangeAspect="true"/>
          </p:cNvPicPr>
          <p:nvPr/>
        </p:nvPicPr>
        <p:blipFill>
          <a:blip r:embed="rId2"/>
          <a:srcRect l="0" t="0" r="0" b="0"/>
          <a:stretch>
            <a:fillRect/>
          </a:stretch>
        </p:blipFill>
        <p:spPr>
          <a:xfrm flipH="false" flipV="false" rot="0">
            <a:off x="873202" y="2207768"/>
            <a:ext cx="16386098" cy="741254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sp>
        <p:nvSpPr>
          <p:cNvPr name="AutoShape 2" id="2"/>
          <p:cNvSpPr/>
          <p:nvPr/>
        </p:nvSpPr>
        <p:spPr>
          <a:xfrm rot="0">
            <a:off x="-335735" y="-343317"/>
            <a:ext cx="4574360" cy="10973635"/>
          </a:xfrm>
          <a:prstGeom prst="rect">
            <a:avLst/>
          </a:prstGeom>
          <a:solidFill>
            <a:srgbClr val="EAE1E4"/>
          </a:solidFill>
        </p:spPr>
      </p:sp>
      <p:sp>
        <p:nvSpPr>
          <p:cNvPr name="AutoShape 3" id="3"/>
          <p:cNvSpPr/>
          <p:nvPr/>
        </p:nvSpPr>
        <p:spPr>
          <a:xfrm rot="0">
            <a:off x="5464920" y="1769007"/>
            <a:ext cx="152400" cy="6248400"/>
          </a:xfrm>
          <a:prstGeom prst="rect">
            <a:avLst/>
          </a:prstGeom>
          <a:solidFill>
            <a:srgbClr val="AE8441"/>
          </a:solidFill>
        </p:spPr>
      </p:sp>
      <p:pic>
        <p:nvPicPr>
          <p:cNvPr name="Picture 4" id="4"/>
          <p:cNvPicPr>
            <a:picLocks noChangeAspect="true"/>
          </p:cNvPicPr>
          <p:nvPr/>
        </p:nvPicPr>
        <p:blipFill>
          <a:blip r:embed="rId2"/>
          <a:srcRect l="0" t="0" r="0" b="0"/>
          <a:stretch>
            <a:fillRect/>
          </a:stretch>
        </p:blipFill>
        <p:spPr>
          <a:xfrm flipH="false" flipV="false" rot="0">
            <a:off x="20178" y="3155375"/>
            <a:ext cx="3862533" cy="262709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6525438" y="1769007"/>
            <a:ext cx="2961705" cy="360997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565551" y="1769007"/>
            <a:ext cx="3152712" cy="360997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392018" y="2704847"/>
            <a:ext cx="2577961" cy="1588668"/>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594214" y="6767217"/>
            <a:ext cx="2971336" cy="3241993"/>
          </a:xfrm>
          <a:prstGeom prst="rect">
            <a:avLst/>
          </a:prstGeom>
        </p:spPr>
      </p:pic>
      <p:sp>
        <p:nvSpPr>
          <p:cNvPr name="TextBox 9" id="9"/>
          <p:cNvSpPr txBox="true"/>
          <p:nvPr/>
        </p:nvSpPr>
        <p:spPr>
          <a:xfrm rot="0">
            <a:off x="6660708" y="-161925"/>
            <a:ext cx="3239333"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Noto Sans"/>
              </a:rPr>
              <a:t>Public</a:t>
            </a:r>
          </a:p>
        </p:txBody>
      </p:sp>
      <p:sp>
        <p:nvSpPr>
          <p:cNvPr name="TextBox 10" id="10"/>
          <p:cNvSpPr txBox="true"/>
          <p:nvPr/>
        </p:nvSpPr>
        <p:spPr>
          <a:xfrm rot="0">
            <a:off x="13273340" y="-161925"/>
            <a:ext cx="3737134"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Noto Sans"/>
              </a:rPr>
              <a:t>Private</a:t>
            </a:r>
          </a:p>
        </p:txBody>
      </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3211455">
            <a:off x="8743617" y="5949159"/>
            <a:ext cx="1487053" cy="91639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sp>
        <p:nvSpPr>
          <p:cNvPr name="AutoShape 2" id="2"/>
          <p:cNvSpPr/>
          <p:nvPr/>
        </p:nvSpPr>
        <p:spPr>
          <a:xfrm rot="0">
            <a:off x="-335735" y="-343317"/>
            <a:ext cx="4574360" cy="10973635"/>
          </a:xfrm>
          <a:prstGeom prst="rect">
            <a:avLst/>
          </a:prstGeom>
          <a:solidFill>
            <a:srgbClr val="EAE1E4"/>
          </a:solidFill>
        </p:spPr>
      </p:sp>
      <p:sp>
        <p:nvSpPr>
          <p:cNvPr name="AutoShape 3" id="3"/>
          <p:cNvSpPr/>
          <p:nvPr/>
        </p:nvSpPr>
        <p:spPr>
          <a:xfrm rot="0">
            <a:off x="5464920" y="1769007"/>
            <a:ext cx="152400" cy="6248400"/>
          </a:xfrm>
          <a:prstGeom prst="rect">
            <a:avLst/>
          </a:prstGeom>
          <a:solidFill>
            <a:srgbClr val="AE8441"/>
          </a:solidFill>
        </p:spPr>
      </p:sp>
      <p:pic>
        <p:nvPicPr>
          <p:cNvPr name="Picture 4" id="4"/>
          <p:cNvPicPr>
            <a:picLocks noChangeAspect="true"/>
          </p:cNvPicPr>
          <p:nvPr/>
        </p:nvPicPr>
        <p:blipFill>
          <a:blip r:embed="rId2"/>
          <a:srcRect l="0" t="0" r="0" b="0"/>
          <a:stretch>
            <a:fillRect/>
          </a:stretch>
        </p:blipFill>
        <p:spPr>
          <a:xfrm flipH="false" flipV="false" rot="0">
            <a:off x="780924" y="3088219"/>
            <a:ext cx="2961705" cy="360997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144000" y="1511147"/>
            <a:ext cx="5119484" cy="676411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3C61"/>
        </a:solidFill>
      </p:bgPr>
    </p:bg>
    <p:spTree>
      <p:nvGrpSpPr>
        <p:cNvPr id="1" name=""/>
        <p:cNvGrpSpPr/>
        <p:nvPr/>
      </p:nvGrpSpPr>
      <p:grpSpPr>
        <a:xfrm>
          <a:off x="0" y="0"/>
          <a:ext cx="0" cy="0"/>
          <a:chOff x="0" y="0"/>
          <a:chExt cx="0" cy="0"/>
        </a:xfrm>
      </p:grpSpPr>
      <p:sp>
        <p:nvSpPr>
          <p:cNvPr name="AutoShape 2" id="2"/>
          <p:cNvSpPr/>
          <p:nvPr/>
        </p:nvSpPr>
        <p:spPr>
          <a:xfrm rot="0">
            <a:off x="-335735" y="-343317"/>
            <a:ext cx="4574360" cy="10973635"/>
          </a:xfrm>
          <a:prstGeom prst="rect">
            <a:avLst/>
          </a:prstGeom>
          <a:solidFill>
            <a:srgbClr val="EAE1E4"/>
          </a:solidFill>
        </p:spPr>
      </p:sp>
      <p:sp>
        <p:nvSpPr>
          <p:cNvPr name="AutoShape 3" id="3"/>
          <p:cNvSpPr/>
          <p:nvPr/>
        </p:nvSpPr>
        <p:spPr>
          <a:xfrm rot="0">
            <a:off x="4238625" y="1633208"/>
            <a:ext cx="152400" cy="6248400"/>
          </a:xfrm>
          <a:prstGeom prst="rect">
            <a:avLst/>
          </a:prstGeom>
          <a:solidFill>
            <a:srgbClr val="AE8441"/>
          </a:solidFill>
        </p:spPr>
      </p:sp>
      <p:pic>
        <p:nvPicPr>
          <p:cNvPr name="Picture 4" id="4"/>
          <p:cNvPicPr>
            <a:picLocks noChangeAspect="true"/>
          </p:cNvPicPr>
          <p:nvPr/>
        </p:nvPicPr>
        <p:blipFill>
          <a:blip r:embed="rId2"/>
          <a:srcRect l="0" t="0" r="0" b="0"/>
          <a:stretch>
            <a:fillRect/>
          </a:stretch>
        </p:blipFill>
        <p:spPr>
          <a:xfrm flipH="false" flipV="false" rot="0">
            <a:off x="375089" y="2569746"/>
            <a:ext cx="3152712" cy="3609975"/>
          </a:xfrm>
          <a:prstGeom prst="rect">
            <a:avLst/>
          </a:prstGeom>
        </p:spPr>
      </p:pic>
      <p:sp>
        <p:nvSpPr>
          <p:cNvPr name="TextBox 5" id="5"/>
          <p:cNvSpPr txBox="true"/>
          <p:nvPr/>
        </p:nvSpPr>
        <p:spPr>
          <a:xfrm rot="0">
            <a:off x="4783910" y="2050634"/>
            <a:ext cx="13398135" cy="5494190"/>
          </a:xfrm>
          <a:prstGeom prst="rect">
            <a:avLst/>
          </a:prstGeom>
        </p:spPr>
        <p:txBody>
          <a:bodyPr anchor="t" rtlCol="false" tIns="0" lIns="0" bIns="0" rIns="0">
            <a:spAutoFit/>
          </a:bodyPr>
          <a:lstStyle/>
          <a:p>
            <a:pPr>
              <a:lnSpc>
                <a:spcPts val="4350"/>
              </a:lnSpc>
              <a:spcBef>
                <a:spcPct val="0"/>
              </a:spcBef>
            </a:pPr>
            <a:r>
              <a:rPr lang="en-US" sz="3625" spc="362">
                <a:solidFill>
                  <a:srgbClr val="FFFFFF"/>
                </a:solidFill>
                <a:latin typeface="Times Neue Roman"/>
              </a:rPr>
              <a:t>Amazon Aurora (Aurora) là một cơ sở dữ liệu quan hệ được cung cấp bởi Amazon, được quản lý đầy đủ, tương thích với MySQL và PostgreSQL. </a:t>
            </a:r>
          </a:p>
          <a:p>
            <a:pPr>
              <a:lnSpc>
                <a:spcPts val="4350"/>
              </a:lnSpc>
              <a:spcBef>
                <a:spcPct val="0"/>
              </a:spcBef>
            </a:pPr>
            <a:r>
              <a:rPr lang="en-US" sz="3625" spc="362">
                <a:solidFill>
                  <a:srgbClr val="FFFFFF"/>
                </a:solidFill>
                <a:latin typeface="Times Neue Roman"/>
              </a:rPr>
              <a:t>được xây dựng cho cloud, kết hợp hiệu suất và tính khả dụng của các cơ sở dữ liệu thương mại cao cấp với tính đơn giản và hiệu quả về chi phí của các cơ sở dữ liệu mã nguồn mở. </a:t>
            </a:r>
          </a:p>
          <a:p>
            <a:pPr>
              <a:lnSpc>
                <a:spcPts val="4350"/>
              </a:lnSpc>
              <a:spcBef>
                <a:spcPct val="0"/>
              </a:spcBef>
            </a:pPr>
            <a:r>
              <a:rPr lang="en-US" sz="3625" spc="362">
                <a:solidFill>
                  <a:srgbClr val="FFFFFF"/>
                </a:solidFill>
                <a:latin typeface="Times Neue Roman"/>
              </a:rPr>
              <a:t>Tất cả mã nguồn, công cụ và các ứng dụng bạn dùng hôm nay với cơ sở dữ liệu MYSQL và PostgresSQL đều có thể được dùng với Aurora.</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525" y="0"/>
            <a:ext cx="18288000" cy="10597901"/>
          </a:xfrm>
          <a:prstGeom prst="rect">
            <a:avLst/>
          </a:prstGeom>
          <a:solidFill>
            <a:srgbClr val="113C61"/>
          </a:solidFill>
        </p:spPr>
      </p:sp>
      <p:graphicFrame>
        <p:nvGraphicFramePr>
          <p:cNvPr name="Table 3" id="3"/>
          <p:cNvGraphicFramePr>
            <a:graphicFrameLocks noGrp="true"/>
          </p:cNvGraphicFramePr>
          <p:nvPr/>
        </p:nvGraphicFramePr>
        <p:xfrm>
          <a:off x="0" y="1497827"/>
          <a:ext cx="17629785" cy="6006939"/>
        </p:xfrm>
        <a:graphic>
          <a:graphicData uri="http://schemas.openxmlformats.org/drawingml/2006/table">
            <a:tbl>
              <a:tblPr/>
              <a:tblGrid>
                <a:gridCol w="3086662"/>
                <a:gridCol w="3086662"/>
                <a:gridCol w="9638498"/>
                <a:gridCol w="1817963"/>
              </a:tblGrid>
              <a:tr h="1982390">
                <a:tc>
                  <a:txBody>
                    <a:bodyPr anchor="t" rtlCol="false"/>
                    <a:lstStyle/>
                    <a:p>
                      <a:pPr algn="l">
                        <a:defRPr/>
                      </a:pPr>
                      <a:r>
                        <a:rPr lang="en-US" sz="3999">
                          <a:solidFill>
                            <a:srgbClr val="000000"/>
                          </a:solidFill>
                          <a:latin typeface="Roboto Bold"/>
                        </a:rPr>
                        <a:t>MSSV</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Họ và Tên</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Nhiệm vụ</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a:rPr>
                        <a:t>Đóng góp</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4024550">
                <a:tc>
                  <a:txBody>
                    <a:bodyPr anchor="t" rtlCol="false"/>
                    <a:lstStyle/>
                    <a:p>
                      <a:pPr algn="l">
                        <a:defRPr/>
                      </a:pPr>
                      <a:r>
                        <a:rPr lang="en-US" sz="3200">
                          <a:solidFill>
                            <a:srgbClr val="FEFEFE"/>
                          </a:solidFill>
                          <a:latin typeface="Roboto"/>
                        </a:rPr>
                        <a:t>20110467</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Trần Ngọc Hải</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a:t>- Nạp, rút tiền paypal</a:t>
                      </a:r>
                    </a:p>
                    <a:p>
                      <a:r>
                        <a:rPr lang="en-US"/>
                        <a:t>- Tạo phiên đấu giá mới</a:t>
                      </a:r>
                    </a:p>
                    <a:p>
                      <a:r>
                        <a:rPr lang="en-US"/>
                        <a:t>- Đấu giá kiểu Anh, Hà Lan</a:t>
                      </a:r>
                    </a:p>
                    <a:p>
                      <a:r>
                        <a:rPr lang="en-US"/>
                        <a:t>- Thanh toán giỏ hàng</a:t>
                      </a:r>
                    </a:p>
                    <a:p>
                      <a:r>
                        <a:rPr lang="en-US"/>
                        <a:t>- Giảm giá sách tự động</a:t>
                      </a:r>
                    </a:p>
                    <a:p>
                      <a:r>
                        <a:rPr lang="en-US" sz="3200">
                          <a:solidFill>
                            <a:srgbClr val="FEFEFE"/>
                          </a:solidFill>
                          <a:latin typeface="Roboto"/>
                        </a:rPr>
                        <a:t>- Kết thúc phiên đấu giá Hà Lan , Anh</a:t>
                      </a:r>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100%</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5389547" y="0"/>
            <a:ext cx="7508907" cy="1028700"/>
            <a:chOff x="0" y="0"/>
            <a:chExt cx="1977654" cy="270933"/>
          </a:xfrm>
        </p:grpSpPr>
        <p:sp>
          <p:nvSpPr>
            <p:cNvPr name="Freeform 5" id="5"/>
            <p:cNvSpPr/>
            <p:nvPr/>
          </p:nvSpPr>
          <p:spPr>
            <a:xfrm>
              <a:off x="0" y="0"/>
              <a:ext cx="1977654" cy="270933"/>
            </a:xfrm>
            <a:custGeom>
              <a:avLst/>
              <a:gdLst/>
              <a:ahLst/>
              <a:cxnLst/>
              <a:rect r="r" b="b" t="t" l="l"/>
              <a:pathLst>
                <a:path h="270933" w="1977654">
                  <a:moveTo>
                    <a:pt x="52583" y="0"/>
                  </a:moveTo>
                  <a:lnTo>
                    <a:pt x="1925072" y="0"/>
                  </a:lnTo>
                  <a:cubicBezTo>
                    <a:pt x="1939018" y="0"/>
                    <a:pt x="1952392" y="5540"/>
                    <a:pt x="1962253" y="15401"/>
                  </a:cubicBezTo>
                  <a:cubicBezTo>
                    <a:pt x="1972115" y="25262"/>
                    <a:pt x="1977654" y="38637"/>
                    <a:pt x="1977654" y="52583"/>
                  </a:cubicBezTo>
                  <a:lnTo>
                    <a:pt x="1977654" y="218351"/>
                  </a:lnTo>
                  <a:cubicBezTo>
                    <a:pt x="1977654" y="232297"/>
                    <a:pt x="1972115" y="245671"/>
                    <a:pt x="1962253" y="255532"/>
                  </a:cubicBezTo>
                  <a:cubicBezTo>
                    <a:pt x="1952392" y="265393"/>
                    <a:pt x="1939018" y="270933"/>
                    <a:pt x="1925072" y="270933"/>
                  </a:cubicBezTo>
                  <a:lnTo>
                    <a:pt x="52583" y="270933"/>
                  </a:lnTo>
                  <a:cubicBezTo>
                    <a:pt x="38637" y="270933"/>
                    <a:pt x="25262" y="265393"/>
                    <a:pt x="15401" y="255532"/>
                  </a:cubicBezTo>
                  <a:cubicBezTo>
                    <a:pt x="5540" y="245671"/>
                    <a:pt x="0" y="232297"/>
                    <a:pt x="0" y="218351"/>
                  </a:cubicBezTo>
                  <a:lnTo>
                    <a:pt x="0" y="52583"/>
                  </a:lnTo>
                  <a:cubicBezTo>
                    <a:pt x="0" y="38637"/>
                    <a:pt x="5540" y="25262"/>
                    <a:pt x="15401" y="15401"/>
                  </a:cubicBezTo>
                  <a:cubicBezTo>
                    <a:pt x="25262" y="5540"/>
                    <a:pt x="38637" y="0"/>
                    <a:pt x="52583" y="0"/>
                  </a:cubicBezTo>
                  <a:close/>
                </a:path>
              </a:pathLst>
            </a:custGeom>
            <a:solidFill>
              <a:srgbClr val="E6E6E6"/>
            </a:solidFill>
          </p:spPr>
        </p:sp>
        <p:sp>
          <p:nvSpPr>
            <p:cNvPr name="TextBox 6" id="6"/>
            <p:cNvSpPr txBox="true"/>
            <p:nvPr/>
          </p:nvSpPr>
          <p:spPr>
            <a:xfrm>
              <a:off x="0" y="-152400"/>
              <a:ext cx="812800" cy="965200"/>
            </a:xfrm>
            <a:prstGeom prst="rect">
              <a:avLst/>
            </a:prstGeom>
          </p:spPr>
          <p:txBody>
            <a:bodyPr anchor="ctr" rtlCol="false" tIns="50800" lIns="50800" bIns="50800" rIns="50800"/>
            <a:lstStyle/>
            <a:p>
              <a:pPr algn="ctr">
                <a:lnSpc>
                  <a:spcPts val="6399"/>
                </a:lnSpc>
              </a:pPr>
              <a:r>
                <a:rPr lang="en-US" sz="3999" spc="279">
                  <a:solidFill>
                    <a:srgbClr val="000000"/>
                  </a:solidFill>
                  <a:latin typeface="Roboto Bold"/>
                </a:rPr>
                <a:t>Phân Công Nhiệm Vụ</a:t>
              </a:r>
            </a:p>
          </p:txBody>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10597901"/>
          </a:xfrm>
          <a:prstGeom prst="rect">
            <a:avLst/>
          </a:prstGeom>
          <a:solidFill>
            <a:srgbClr val="113C61"/>
          </a:solidFill>
        </p:spPr>
      </p:sp>
      <p:graphicFrame>
        <p:nvGraphicFramePr>
          <p:cNvPr name="Table 3" id="3"/>
          <p:cNvGraphicFramePr>
            <a:graphicFrameLocks noGrp="true"/>
          </p:cNvGraphicFramePr>
          <p:nvPr/>
        </p:nvGraphicFramePr>
        <p:xfrm>
          <a:off x="329108" y="1138952"/>
          <a:ext cx="17629785" cy="9153525"/>
        </p:xfrm>
        <a:graphic>
          <a:graphicData uri="http://schemas.openxmlformats.org/drawingml/2006/table">
            <a:tbl>
              <a:tblPr/>
              <a:tblGrid>
                <a:gridCol w="2459573"/>
                <a:gridCol w="3713751"/>
                <a:gridCol w="9638498"/>
                <a:gridCol w="1817963"/>
              </a:tblGrid>
              <a:tr h="1903398">
                <a:tc>
                  <a:txBody>
                    <a:bodyPr anchor="t" rtlCol="false"/>
                    <a:lstStyle/>
                    <a:p>
                      <a:pPr algn="l">
                        <a:defRPr/>
                      </a:pPr>
                      <a:r>
                        <a:rPr lang="en-US" sz="3999">
                          <a:solidFill>
                            <a:srgbClr val="000000"/>
                          </a:solidFill>
                          <a:latin typeface="Roboto Bold"/>
                        </a:rPr>
                        <a:t>MSSV</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Họ và Tên</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Nhiệm vụ</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a:rPr>
                        <a:t>Đóng góp</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7250127">
                <a:tc>
                  <a:txBody>
                    <a:bodyPr anchor="t" rtlCol="false"/>
                    <a:lstStyle/>
                    <a:p>
                      <a:pPr algn="l">
                        <a:defRPr/>
                      </a:pPr>
                      <a:r>
                        <a:rPr lang="en-US" sz="3200">
                          <a:solidFill>
                            <a:srgbClr val="FEFEFE"/>
                          </a:solidFill>
                          <a:latin typeface="Roboto"/>
                        </a:rPr>
                        <a:t>20110524</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Phan Phạm Nghĩa</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a:t>- Xem thông tin hoạt động:</a:t>
                      </a:r>
                    </a:p>
                    <a:p>
                      <a:r>
                        <a:rPr lang="en-US"/>
                        <a:t>   + Lịch sử nạp rút</a:t>
                      </a:r>
                    </a:p>
                    <a:p>
                      <a:r>
                        <a:rPr lang="en-US"/>
                        <a:t>   + Sách đã đăng</a:t>
                      </a:r>
                    </a:p>
                    <a:p>
                      <a:r>
                        <a:rPr lang="en-US"/>
                        <a:t>   + Sách đã mua</a:t>
                      </a:r>
                    </a:p>
                    <a:p>
                      <a:r>
                        <a:rPr lang="en-US"/>
                        <a:t>   + Sách đã xem</a:t>
                      </a:r>
                    </a:p>
                    <a:p>
                      <a:r>
                        <a:rPr lang="en-US"/>
                        <a:t>   + Sách yêu thích</a:t>
                      </a:r>
                    </a:p>
                    <a:p>
                      <a:r>
                        <a:rPr lang="en-US"/>
                        <a:t>- Tìm kiếm sách</a:t>
                      </a:r>
                    </a:p>
                    <a:p>
                      <a:r>
                        <a:rPr lang="en-US"/>
                        <a:t>- Trang admin:</a:t>
                      </a:r>
                    </a:p>
                    <a:p>
                      <a:r>
                        <a:rPr lang="en-US"/>
                        <a:t>   + Hiện doanh thu theo năm</a:t>
                      </a:r>
                    </a:p>
                    <a:p>
                      <a:r>
                        <a:rPr lang="en-US"/>
                        <a:t>   + Hiện account đăng ký trong thắng</a:t>
                      </a:r>
                    </a:p>
                    <a:p>
                      <a:r>
                        <a:rPr lang="en-US"/>
                        <a:t>   + Hiện sách đã đăng</a:t>
                      </a:r>
                    </a:p>
                    <a:p>
                      <a:r>
                        <a:rPr lang="en-US" sz="3200">
                          <a:solidFill>
                            <a:srgbClr val="FEFEFE"/>
                          </a:solidFill>
                          <a:latin typeface="Roboto"/>
                        </a:rPr>
                        <a:t>- Gửi mail</a:t>
                      </a:r>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100%</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5389547" y="0"/>
            <a:ext cx="7508907" cy="1028700"/>
            <a:chOff x="0" y="0"/>
            <a:chExt cx="1977654" cy="270933"/>
          </a:xfrm>
        </p:grpSpPr>
        <p:sp>
          <p:nvSpPr>
            <p:cNvPr name="Freeform 5" id="5"/>
            <p:cNvSpPr/>
            <p:nvPr/>
          </p:nvSpPr>
          <p:spPr>
            <a:xfrm>
              <a:off x="0" y="0"/>
              <a:ext cx="1977654" cy="270933"/>
            </a:xfrm>
            <a:custGeom>
              <a:avLst/>
              <a:gdLst/>
              <a:ahLst/>
              <a:cxnLst/>
              <a:rect r="r" b="b" t="t" l="l"/>
              <a:pathLst>
                <a:path h="270933" w="1977654">
                  <a:moveTo>
                    <a:pt x="52583" y="0"/>
                  </a:moveTo>
                  <a:lnTo>
                    <a:pt x="1925072" y="0"/>
                  </a:lnTo>
                  <a:cubicBezTo>
                    <a:pt x="1939018" y="0"/>
                    <a:pt x="1952392" y="5540"/>
                    <a:pt x="1962253" y="15401"/>
                  </a:cubicBezTo>
                  <a:cubicBezTo>
                    <a:pt x="1972115" y="25262"/>
                    <a:pt x="1977654" y="38637"/>
                    <a:pt x="1977654" y="52583"/>
                  </a:cubicBezTo>
                  <a:lnTo>
                    <a:pt x="1977654" y="218351"/>
                  </a:lnTo>
                  <a:cubicBezTo>
                    <a:pt x="1977654" y="232297"/>
                    <a:pt x="1972115" y="245671"/>
                    <a:pt x="1962253" y="255532"/>
                  </a:cubicBezTo>
                  <a:cubicBezTo>
                    <a:pt x="1952392" y="265393"/>
                    <a:pt x="1939018" y="270933"/>
                    <a:pt x="1925072" y="270933"/>
                  </a:cubicBezTo>
                  <a:lnTo>
                    <a:pt x="52583" y="270933"/>
                  </a:lnTo>
                  <a:cubicBezTo>
                    <a:pt x="38637" y="270933"/>
                    <a:pt x="25262" y="265393"/>
                    <a:pt x="15401" y="255532"/>
                  </a:cubicBezTo>
                  <a:cubicBezTo>
                    <a:pt x="5540" y="245671"/>
                    <a:pt x="0" y="232297"/>
                    <a:pt x="0" y="218351"/>
                  </a:cubicBezTo>
                  <a:lnTo>
                    <a:pt x="0" y="52583"/>
                  </a:lnTo>
                  <a:cubicBezTo>
                    <a:pt x="0" y="38637"/>
                    <a:pt x="5540" y="25262"/>
                    <a:pt x="15401" y="15401"/>
                  </a:cubicBezTo>
                  <a:cubicBezTo>
                    <a:pt x="25262" y="5540"/>
                    <a:pt x="38637" y="0"/>
                    <a:pt x="52583" y="0"/>
                  </a:cubicBezTo>
                  <a:close/>
                </a:path>
              </a:pathLst>
            </a:custGeom>
            <a:solidFill>
              <a:srgbClr val="E6E6E6"/>
            </a:solidFill>
          </p:spPr>
        </p:sp>
        <p:sp>
          <p:nvSpPr>
            <p:cNvPr name="TextBox 6" id="6"/>
            <p:cNvSpPr txBox="true"/>
            <p:nvPr/>
          </p:nvSpPr>
          <p:spPr>
            <a:xfrm>
              <a:off x="0" y="-152400"/>
              <a:ext cx="812800" cy="965200"/>
            </a:xfrm>
            <a:prstGeom prst="rect">
              <a:avLst/>
            </a:prstGeom>
          </p:spPr>
          <p:txBody>
            <a:bodyPr anchor="ctr" rtlCol="false" tIns="50800" lIns="50800" bIns="50800" rIns="50800"/>
            <a:lstStyle/>
            <a:p>
              <a:pPr algn="ctr">
                <a:lnSpc>
                  <a:spcPts val="6399"/>
                </a:lnSpc>
              </a:pPr>
              <a:r>
                <a:rPr lang="en-US" sz="3999" spc="279">
                  <a:solidFill>
                    <a:srgbClr val="000000"/>
                  </a:solidFill>
                  <a:latin typeface="Roboto Bold"/>
                </a:rPr>
                <a:t>Phân Công Nhiệm Vụ</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10597901"/>
          </a:xfrm>
          <a:prstGeom prst="rect">
            <a:avLst/>
          </a:prstGeom>
          <a:solidFill>
            <a:srgbClr val="113C61"/>
          </a:solidFill>
        </p:spPr>
      </p:sp>
      <p:graphicFrame>
        <p:nvGraphicFramePr>
          <p:cNvPr name="Table 3" id="3"/>
          <p:cNvGraphicFramePr>
            <a:graphicFrameLocks noGrp="true"/>
          </p:cNvGraphicFramePr>
          <p:nvPr/>
        </p:nvGraphicFramePr>
        <p:xfrm>
          <a:off x="329108" y="1639393"/>
          <a:ext cx="17626601" cy="8103916"/>
        </p:xfrm>
        <a:graphic>
          <a:graphicData uri="http://schemas.openxmlformats.org/drawingml/2006/table">
            <a:tbl>
              <a:tblPr/>
              <a:tblGrid>
                <a:gridCol w="2283989"/>
                <a:gridCol w="3886147"/>
                <a:gridCol w="9638501"/>
                <a:gridCol w="1817964"/>
              </a:tblGrid>
              <a:tr h="1979121">
                <a:tc>
                  <a:txBody>
                    <a:bodyPr anchor="t" rtlCol="false"/>
                    <a:lstStyle/>
                    <a:p>
                      <a:pPr algn="l">
                        <a:defRPr/>
                      </a:pPr>
                      <a:r>
                        <a:rPr lang="en-US" sz="3999">
                          <a:solidFill>
                            <a:srgbClr val="000000"/>
                          </a:solidFill>
                          <a:latin typeface="Roboto Bold"/>
                        </a:rPr>
                        <a:t>MSSV</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Họ và Tên</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Bold"/>
                        </a:rPr>
                        <a:t>Nhiệm vụ</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l">
                        <a:defRPr/>
                      </a:pPr>
                      <a:r>
                        <a:rPr lang="en-US" sz="3999">
                          <a:solidFill>
                            <a:srgbClr val="000000"/>
                          </a:solidFill>
                          <a:latin typeface="Roboto"/>
                        </a:rPr>
                        <a:t>Đóng góp</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6124795">
                <a:tc>
                  <a:txBody>
                    <a:bodyPr anchor="t" rtlCol="false"/>
                    <a:lstStyle/>
                    <a:p>
                      <a:pPr algn="l">
                        <a:defRPr/>
                      </a:pPr>
                      <a:r>
                        <a:rPr lang="en-US" sz="3200">
                          <a:solidFill>
                            <a:srgbClr val="FEFEFE"/>
                          </a:solidFill>
                          <a:latin typeface="Roboto"/>
                        </a:rPr>
                        <a:t>20110479</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Nguyễn Trung Hiếu</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a:t>- Quản lý thông tin người dùng</a:t>
                      </a:r>
                    </a:p>
                    <a:p>
                      <a:r>
                        <a:rPr lang="en-US"/>
                        <a:t>   + Họ tên</a:t>
                      </a:r>
                    </a:p>
                    <a:p>
                      <a:r>
                        <a:rPr lang="en-US"/>
                        <a:t>   + Địa chỉ</a:t>
                      </a:r>
                    </a:p>
                    <a:p>
                      <a:r>
                        <a:rPr lang="en-US"/>
                        <a:t>   + SĐT, Email</a:t>
                      </a:r>
                    </a:p>
                    <a:p>
                      <a:r>
                        <a:rPr lang="en-US"/>
                        <a:t>   + Đổi mật khẩu</a:t>
                      </a:r>
                    </a:p>
                    <a:p>
                      <a:r>
                        <a:rPr lang="en-US"/>
                        <a:t>- Giỏ Hàng</a:t>
                      </a:r>
                    </a:p>
                    <a:p>
                      <a:r>
                        <a:rPr lang="en-US"/>
                        <a:t>   + Hiện thông tin sách</a:t>
                      </a:r>
                    </a:p>
                    <a:p>
                      <a:r>
                        <a:rPr lang="en-US"/>
                        <a:t>   + Hiện giá tổng sách</a:t>
                      </a:r>
                    </a:p>
                    <a:p>
                      <a:r>
                        <a:rPr lang="en-US" sz="3200">
                          <a:solidFill>
                            <a:srgbClr val="FEFEFE"/>
                          </a:solidFill>
                          <a:latin typeface="Roboto"/>
                        </a:rPr>
                        <a:t>- Đăng nhập, đăng ký</a:t>
                      </a:r>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defRPr/>
                      </a:pPr>
                      <a:r>
                        <a:rPr lang="en-US" sz="3200">
                          <a:solidFill>
                            <a:srgbClr val="FEFEFE"/>
                          </a:solidFill>
                          <a:latin typeface="Roboto"/>
                        </a:rPr>
                        <a:t>100%</a:t>
                      </a:r>
                      <a:endParaRPr lang="en-US" sz="1100"/>
                    </a:p>
                  </a:txBody>
                  <a:tcP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5389547" y="0"/>
            <a:ext cx="7508907" cy="1028700"/>
            <a:chOff x="0" y="0"/>
            <a:chExt cx="1977654" cy="270933"/>
          </a:xfrm>
        </p:grpSpPr>
        <p:sp>
          <p:nvSpPr>
            <p:cNvPr name="Freeform 5" id="5"/>
            <p:cNvSpPr/>
            <p:nvPr/>
          </p:nvSpPr>
          <p:spPr>
            <a:xfrm>
              <a:off x="0" y="0"/>
              <a:ext cx="1977654" cy="270933"/>
            </a:xfrm>
            <a:custGeom>
              <a:avLst/>
              <a:gdLst/>
              <a:ahLst/>
              <a:cxnLst/>
              <a:rect r="r" b="b" t="t" l="l"/>
              <a:pathLst>
                <a:path h="270933" w="1977654">
                  <a:moveTo>
                    <a:pt x="52583" y="0"/>
                  </a:moveTo>
                  <a:lnTo>
                    <a:pt x="1925072" y="0"/>
                  </a:lnTo>
                  <a:cubicBezTo>
                    <a:pt x="1939018" y="0"/>
                    <a:pt x="1952392" y="5540"/>
                    <a:pt x="1962253" y="15401"/>
                  </a:cubicBezTo>
                  <a:cubicBezTo>
                    <a:pt x="1972115" y="25262"/>
                    <a:pt x="1977654" y="38637"/>
                    <a:pt x="1977654" y="52583"/>
                  </a:cubicBezTo>
                  <a:lnTo>
                    <a:pt x="1977654" y="218351"/>
                  </a:lnTo>
                  <a:cubicBezTo>
                    <a:pt x="1977654" y="232297"/>
                    <a:pt x="1972115" y="245671"/>
                    <a:pt x="1962253" y="255532"/>
                  </a:cubicBezTo>
                  <a:cubicBezTo>
                    <a:pt x="1952392" y="265393"/>
                    <a:pt x="1939018" y="270933"/>
                    <a:pt x="1925072" y="270933"/>
                  </a:cubicBezTo>
                  <a:lnTo>
                    <a:pt x="52583" y="270933"/>
                  </a:lnTo>
                  <a:cubicBezTo>
                    <a:pt x="38637" y="270933"/>
                    <a:pt x="25262" y="265393"/>
                    <a:pt x="15401" y="255532"/>
                  </a:cubicBezTo>
                  <a:cubicBezTo>
                    <a:pt x="5540" y="245671"/>
                    <a:pt x="0" y="232297"/>
                    <a:pt x="0" y="218351"/>
                  </a:cubicBezTo>
                  <a:lnTo>
                    <a:pt x="0" y="52583"/>
                  </a:lnTo>
                  <a:cubicBezTo>
                    <a:pt x="0" y="38637"/>
                    <a:pt x="5540" y="25262"/>
                    <a:pt x="15401" y="15401"/>
                  </a:cubicBezTo>
                  <a:cubicBezTo>
                    <a:pt x="25262" y="5540"/>
                    <a:pt x="38637" y="0"/>
                    <a:pt x="52583" y="0"/>
                  </a:cubicBezTo>
                  <a:close/>
                </a:path>
              </a:pathLst>
            </a:custGeom>
            <a:solidFill>
              <a:srgbClr val="E6E6E6"/>
            </a:solidFill>
          </p:spPr>
        </p:sp>
        <p:sp>
          <p:nvSpPr>
            <p:cNvPr name="TextBox 6" id="6"/>
            <p:cNvSpPr txBox="true"/>
            <p:nvPr/>
          </p:nvSpPr>
          <p:spPr>
            <a:xfrm>
              <a:off x="0" y="-152400"/>
              <a:ext cx="812800" cy="965200"/>
            </a:xfrm>
            <a:prstGeom prst="rect">
              <a:avLst/>
            </a:prstGeom>
          </p:spPr>
          <p:txBody>
            <a:bodyPr anchor="ctr" rtlCol="false" tIns="50800" lIns="50800" bIns="50800" rIns="50800"/>
            <a:lstStyle/>
            <a:p>
              <a:pPr algn="ctr">
                <a:lnSpc>
                  <a:spcPts val="6399"/>
                </a:lnSpc>
              </a:pPr>
              <a:r>
                <a:rPr lang="en-US" sz="3999" spc="279">
                  <a:solidFill>
                    <a:srgbClr val="000000"/>
                  </a:solidFill>
                  <a:latin typeface="Roboto Bold"/>
                </a:rPr>
                <a:t>Phân Công Nhiệm Vụ</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DAFSAROTplM</dc:identifier>
  <dcterms:modified xsi:type="dcterms:W3CDTF">2011-08-01T06:04:30Z</dcterms:modified>
  <cp:revision>1</cp:revision>
  <dc:title>Cloud</dc:title>
</cp:coreProperties>
</file>